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62" r:id="rId2"/>
    <p:sldId id="277" r:id="rId3"/>
    <p:sldId id="316" r:id="rId4"/>
    <p:sldId id="317" r:id="rId5"/>
    <p:sldId id="318" r:id="rId6"/>
    <p:sldId id="319" r:id="rId7"/>
    <p:sldId id="320" r:id="rId8"/>
    <p:sldId id="321" r:id="rId9"/>
    <p:sldId id="315" r:id="rId10"/>
    <p:sldId id="298" r:id="rId11"/>
    <p:sldId id="266" r:id="rId12"/>
    <p:sldId id="310" r:id="rId13"/>
    <p:sldId id="311" r:id="rId14"/>
    <p:sldId id="322" r:id="rId15"/>
    <p:sldId id="307" r:id="rId16"/>
    <p:sldId id="304" r:id="rId17"/>
    <p:sldId id="294" r:id="rId18"/>
    <p:sldId id="303" r:id="rId19"/>
    <p:sldId id="306" r:id="rId20"/>
    <p:sldId id="313" r:id="rId21"/>
    <p:sldId id="291" r:id="rId22"/>
    <p:sldId id="296" r:id="rId23"/>
    <p:sldId id="314" r:id="rId24"/>
    <p:sldId id="268" r:id="rId25"/>
    <p:sldId id="293" r:id="rId26"/>
    <p:sldId id="292" r:id="rId27"/>
    <p:sldId id="286" r:id="rId28"/>
    <p:sldId id="29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1" autoAdjust="0"/>
    <p:restoredTop sz="94434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C6CD16D3-F898-4B91-A778-5F56A48AA7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9B33430-CE53-442F-9ABB-47D87145D4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133DC-F565-4E49-B45E-4F764B078AEA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6299F8F-D323-433E-8762-25D1ED3F7F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F1B2ADB-A005-4992-B141-18FB7717E4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44730-1A31-44BC-824A-088E25657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734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C6DAD-3F69-455D-89D5-5F7B04AD45BD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70002-A90E-46AE-B14A-615D7D44C02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700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7407-8E98-477A-8127-DE81764094F0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70002-A90E-46AE-B14A-615D7D44C029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2220685"/>
            <a:ext cx="6858000" cy="1698172"/>
          </a:xfrm>
        </p:spPr>
        <p:txBody>
          <a:bodyPr anchor="b"/>
          <a:lstStyle>
            <a:lvl1pPr algn="ctr">
              <a:defRPr sz="4500">
                <a:solidFill>
                  <a:srgbClr val="C00000"/>
                </a:solidFill>
                <a:latin typeface="Europe Normal" charset="0"/>
                <a:ea typeface="Europe Normal" charset="0"/>
                <a:cs typeface="Europe Norm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098471"/>
            <a:ext cx="6858000" cy="115932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Europe Normal" charset="0"/>
                <a:ea typeface="Europe Normal" charset="0"/>
                <a:cs typeface="Europe Norm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9CD8-DDBC-4607-B1D8-79362A3581B5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D2A6-6265-4FDD-9A98-0B8635F6D2AC}" type="slidenum">
              <a:rPr lang="ru-RU" smtClean="0"/>
              <a:pPr/>
              <a:t>‹#›</a:t>
            </a:fld>
            <a:endParaRPr lang="ru-RU" dirty="0"/>
          </a:p>
        </p:txBody>
      </p:sp>
    </p:spTree>
    <p:extLst/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468" y="365126"/>
            <a:ext cx="6012998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latin typeface="Europe Normal" charset="0"/>
                <a:ea typeface="Europe Normal" charset="0"/>
                <a:cs typeface="Europe Norm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67467" y="1825625"/>
            <a:ext cx="7547883" cy="374241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Europe Normal" charset="0"/>
                <a:ea typeface="Europe Normal" charset="0"/>
                <a:cs typeface="Europe Normal" charset="0"/>
              </a:defRPr>
            </a:lvl1pPr>
            <a:lvl2pPr>
              <a:defRPr>
                <a:solidFill>
                  <a:schemeClr val="tx1"/>
                </a:solidFill>
                <a:latin typeface="Europe Normal" charset="0"/>
                <a:ea typeface="Europe Normal" charset="0"/>
                <a:cs typeface="Europe Normal" charset="0"/>
              </a:defRPr>
            </a:lvl2pPr>
            <a:lvl3pPr>
              <a:defRPr>
                <a:solidFill>
                  <a:schemeClr val="tx1"/>
                </a:solidFill>
                <a:latin typeface="Europe Normal" charset="0"/>
                <a:ea typeface="Europe Normal" charset="0"/>
                <a:cs typeface="Europe Normal" charset="0"/>
              </a:defRPr>
            </a:lvl3pPr>
            <a:lvl4pPr>
              <a:defRPr>
                <a:solidFill>
                  <a:schemeClr val="tx1"/>
                </a:solidFill>
                <a:latin typeface="Europe Normal" charset="0"/>
                <a:ea typeface="Europe Normal" charset="0"/>
                <a:cs typeface="Europe Normal" charset="0"/>
              </a:defRPr>
            </a:lvl4pPr>
            <a:lvl5pPr>
              <a:defRPr>
                <a:solidFill>
                  <a:schemeClr val="tx1"/>
                </a:solidFill>
                <a:latin typeface="Europe Normal" charset="0"/>
                <a:ea typeface="Europe Normal" charset="0"/>
                <a:cs typeface="Europe Normal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9CD8-DDBC-4607-B1D8-79362A3581B5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D2A6-6265-4FDD-9A98-0B8635F6D2AC}" type="slidenum">
              <a:rPr lang="ru-RU" smtClean="0"/>
              <a:pPr/>
              <a:t>‹#›</a:t>
            </a:fld>
            <a:endParaRPr lang="ru-RU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1273630"/>
            <a:ext cx="1971675" cy="4261757"/>
          </a:xfrm>
        </p:spPr>
        <p:txBody>
          <a:bodyPr vert="eaVert"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latin typeface="Europe Normal" charset="0"/>
                <a:ea typeface="Europe Normal" charset="0"/>
                <a:cs typeface="Europe Norm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6"/>
            <a:ext cx="5800725" cy="5170261"/>
          </a:xfrm>
        </p:spPr>
        <p:txBody>
          <a:bodyPr vert="eaVert"/>
          <a:lstStyle>
            <a:lvl1pPr>
              <a:defRPr>
                <a:latin typeface="Europe Normal" charset="0"/>
                <a:ea typeface="Europe Normal" charset="0"/>
                <a:cs typeface="Europe Normal" charset="0"/>
              </a:defRPr>
            </a:lvl1pPr>
            <a:lvl2pPr>
              <a:defRPr>
                <a:latin typeface="Europe Normal" charset="0"/>
                <a:ea typeface="Europe Normal" charset="0"/>
                <a:cs typeface="Europe Normal" charset="0"/>
              </a:defRPr>
            </a:lvl2pPr>
            <a:lvl3pPr>
              <a:defRPr>
                <a:latin typeface="Europe Normal" charset="0"/>
                <a:ea typeface="Europe Normal" charset="0"/>
                <a:cs typeface="Europe Normal" charset="0"/>
              </a:defRPr>
            </a:lvl3pPr>
            <a:lvl4pPr>
              <a:defRPr>
                <a:latin typeface="Europe Normal" charset="0"/>
                <a:ea typeface="Europe Normal" charset="0"/>
                <a:cs typeface="Europe Normal" charset="0"/>
              </a:defRPr>
            </a:lvl4pPr>
            <a:lvl5pPr>
              <a:defRPr>
                <a:latin typeface="Europe Normal" charset="0"/>
                <a:ea typeface="Europe Normal" charset="0"/>
                <a:cs typeface="Europe Normal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9CD8-DDBC-4607-B1D8-79362A3581B5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D2A6-6265-4FDD-9A98-0B8635F6D2AC}" type="slidenum">
              <a:rPr lang="ru-RU" smtClean="0"/>
              <a:pPr/>
              <a:t>‹#›</a:t>
            </a:fld>
            <a:endParaRPr lang="ru-RU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481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192" y="365126"/>
            <a:ext cx="5988505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latin typeface="Europe Normal" charset="0"/>
                <a:ea typeface="Europe Normal" charset="0"/>
                <a:cs typeface="Europe Norm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193" y="1825625"/>
            <a:ext cx="7462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Europe Normal" charset="0"/>
                <a:ea typeface="Europe Normal" charset="0"/>
                <a:cs typeface="Europe Normal" charset="0"/>
              </a:defRPr>
            </a:lvl1pPr>
            <a:lvl2pPr>
              <a:defRPr>
                <a:solidFill>
                  <a:schemeClr val="tx1"/>
                </a:solidFill>
                <a:latin typeface="Europe Normal" charset="0"/>
                <a:ea typeface="Europe Normal" charset="0"/>
                <a:cs typeface="Europe Normal" charset="0"/>
              </a:defRPr>
            </a:lvl2pPr>
            <a:lvl3pPr>
              <a:defRPr>
                <a:solidFill>
                  <a:schemeClr val="tx1"/>
                </a:solidFill>
                <a:latin typeface="Europe Normal" charset="0"/>
                <a:ea typeface="Europe Normal" charset="0"/>
                <a:cs typeface="Europe Normal" charset="0"/>
              </a:defRPr>
            </a:lvl3pPr>
            <a:lvl4pPr>
              <a:defRPr>
                <a:solidFill>
                  <a:schemeClr val="tx1"/>
                </a:solidFill>
                <a:latin typeface="Europe Normal" charset="0"/>
                <a:ea typeface="Europe Normal" charset="0"/>
                <a:cs typeface="Europe Normal" charset="0"/>
              </a:defRPr>
            </a:lvl4pPr>
            <a:lvl5pPr>
              <a:defRPr>
                <a:solidFill>
                  <a:schemeClr val="tx1"/>
                </a:solidFill>
                <a:latin typeface="Europe Normal" charset="0"/>
                <a:ea typeface="Europe Normal" charset="0"/>
                <a:cs typeface="Europe Normal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9CD8-DDBC-4607-B1D8-79362A3581B5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D2A6-6265-4FDD-9A98-0B8635F6D2AC}" type="slidenum">
              <a:rPr lang="ru-RU" smtClean="0"/>
              <a:pPr/>
              <a:t>‹#›</a:t>
            </a:fld>
            <a:endParaRPr lang="ru-RU" dirty="0"/>
          </a:p>
        </p:txBody>
      </p:sp>
    </p:spTree>
    <p:extLst/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686" y="1709739"/>
            <a:ext cx="7432902" cy="2852737"/>
          </a:xfrm>
        </p:spPr>
        <p:txBody>
          <a:bodyPr anchor="b"/>
          <a:lstStyle>
            <a:lvl1pPr>
              <a:defRPr sz="4500" b="1">
                <a:solidFill>
                  <a:schemeClr val="accent5">
                    <a:lumMod val="50000"/>
                  </a:schemeClr>
                </a:solidFill>
                <a:latin typeface="Europe Normal" charset="0"/>
                <a:ea typeface="Europe Normal" charset="0"/>
                <a:cs typeface="Europe Norm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7686" y="4589464"/>
            <a:ext cx="7432902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9CD8-DDBC-4607-B1D8-79362A3581B5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D2A6-6265-4FDD-9A98-0B8635F6D2AC}" type="slidenum">
              <a:rPr lang="ru-RU" smtClean="0"/>
              <a:pPr/>
              <a:t>‹#›</a:t>
            </a:fld>
            <a:endParaRPr lang="ru-RU" dirty="0"/>
          </a:p>
        </p:txBody>
      </p:sp>
    </p:spTree>
    <p:extLst/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961" y="365126"/>
            <a:ext cx="6049736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latin typeface="Europe Normal" charset="0"/>
                <a:ea typeface="Europe Normal" charset="0"/>
                <a:cs typeface="Europe Norm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1961" y="1825625"/>
            <a:ext cx="3698422" cy="3824061"/>
          </a:xfrm>
        </p:spPr>
        <p:txBody>
          <a:bodyPr/>
          <a:lstStyle>
            <a:lvl1pPr>
              <a:defRPr>
                <a:latin typeface="Europe Normal" charset="0"/>
                <a:ea typeface="Europe Normal" charset="0"/>
                <a:cs typeface="Europe Normal" charset="0"/>
              </a:defRPr>
            </a:lvl1pPr>
            <a:lvl2pPr>
              <a:defRPr>
                <a:latin typeface="Europe Normal" charset="0"/>
                <a:ea typeface="Europe Normal" charset="0"/>
                <a:cs typeface="Europe Normal" charset="0"/>
              </a:defRPr>
            </a:lvl2pPr>
            <a:lvl3pPr>
              <a:defRPr>
                <a:latin typeface="Europe Normal" charset="0"/>
                <a:ea typeface="Europe Normal" charset="0"/>
                <a:cs typeface="Europe Normal" charset="0"/>
              </a:defRPr>
            </a:lvl3pPr>
            <a:lvl4pPr>
              <a:defRPr>
                <a:latin typeface="Europe Normal" charset="0"/>
                <a:ea typeface="Europe Normal" charset="0"/>
                <a:cs typeface="Europe Normal" charset="0"/>
              </a:defRPr>
            </a:lvl4pPr>
            <a:lvl5pPr>
              <a:defRPr>
                <a:latin typeface="Europe Normal" charset="0"/>
                <a:ea typeface="Europe Normal" charset="0"/>
                <a:cs typeface="Europe Normal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12847" y="1825625"/>
            <a:ext cx="3702503" cy="3824061"/>
          </a:xfrm>
        </p:spPr>
        <p:txBody>
          <a:bodyPr/>
          <a:lstStyle>
            <a:lvl1pPr>
              <a:defRPr>
                <a:latin typeface="Europe Normal" charset="0"/>
                <a:ea typeface="Europe Normal" charset="0"/>
                <a:cs typeface="Europe Normal" charset="0"/>
              </a:defRPr>
            </a:lvl1pPr>
            <a:lvl2pPr>
              <a:defRPr>
                <a:latin typeface="Europe Normal" charset="0"/>
                <a:ea typeface="Europe Normal" charset="0"/>
                <a:cs typeface="Europe Normal" charset="0"/>
              </a:defRPr>
            </a:lvl2pPr>
            <a:lvl3pPr>
              <a:defRPr>
                <a:latin typeface="Europe Normal" charset="0"/>
                <a:ea typeface="Europe Normal" charset="0"/>
                <a:cs typeface="Europe Normal" charset="0"/>
              </a:defRPr>
            </a:lvl3pPr>
            <a:lvl4pPr>
              <a:defRPr>
                <a:latin typeface="Europe Normal" charset="0"/>
                <a:ea typeface="Europe Normal" charset="0"/>
                <a:cs typeface="Europe Normal" charset="0"/>
              </a:defRPr>
            </a:lvl4pPr>
            <a:lvl5pPr>
              <a:defRPr>
                <a:latin typeface="Europe Normal" charset="0"/>
                <a:ea typeface="Europe Normal" charset="0"/>
                <a:cs typeface="Europe Normal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9CD8-DDBC-4607-B1D8-79362A3581B5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664099" y="6356350"/>
            <a:ext cx="2057400" cy="365125"/>
          </a:xfrm>
        </p:spPr>
        <p:txBody>
          <a:bodyPr/>
          <a:lstStyle/>
          <a:p>
            <a:fld id="{217CD2A6-6265-4FDD-9A98-0B8635F6D2AC}" type="slidenum">
              <a:rPr lang="ru-RU" smtClean="0"/>
              <a:pPr/>
              <a:t>‹#›</a:t>
            </a:fld>
            <a:endParaRPr lang="ru-RU" dirty="0"/>
          </a:p>
        </p:txBody>
      </p:sp>
    </p:spTree>
    <p:extLst/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686" y="365126"/>
            <a:ext cx="5915025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latin typeface="Europe Normal" charset="0"/>
                <a:ea typeface="Europe Normal" charset="0"/>
                <a:cs typeface="Europe Norm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7686" y="1681163"/>
            <a:ext cx="3420496" cy="823912"/>
          </a:xfrm>
        </p:spPr>
        <p:txBody>
          <a:bodyPr anchor="b"/>
          <a:lstStyle>
            <a:lvl1pPr marL="0" indent="0">
              <a:buNone/>
              <a:defRPr sz="1800" b="1">
                <a:latin typeface="Europe Normal" charset="0"/>
                <a:ea typeface="Europe Normal" charset="0"/>
                <a:cs typeface="Europe Normal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7686" y="2505075"/>
            <a:ext cx="3420496" cy="3036888"/>
          </a:xfrm>
        </p:spPr>
        <p:txBody>
          <a:bodyPr/>
          <a:lstStyle>
            <a:lvl1pPr>
              <a:defRPr>
                <a:latin typeface="Europe Normal" charset="0"/>
                <a:ea typeface="Europe Normal" charset="0"/>
                <a:cs typeface="Europe Normal" charset="0"/>
              </a:defRPr>
            </a:lvl1pPr>
            <a:lvl2pPr>
              <a:defRPr>
                <a:latin typeface="Europe Normal" charset="0"/>
                <a:ea typeface="Europe Normal" charset="0"/>
                <a:cs typeface="Europe Normal" charset="0"/>
              </a:defRPr>
            </a:lvl2pPr>
            <a:lvl3pPr>
              <a:defRPr>
                <a:latin typeface="Europe Normal" charset="0"/>
                <a:ea typeface="Europe Normal" charset="0"/>
                <a:cs typeface="Europe Normal" charset="0"/>
              </a:defRPr>
            </a:lvl3pPr>
            <a:lvl4pPr>
              <a:defRPr>
                <a:latin typeface="Europe Normal" charset="0"/>
                <a:ea typeface="Europe Normal" charset="0"/>
                <a:cs typeface="Europe Normal" charset="0"/>
              </a:defRPr>
            </a:lvl4pPr>
            <a:lvl5pPr>
              <a:defRPr>
                <a:latin typeface="Europe Normal" charset="0"/>
                <a:ea typeface="Europe Normal" charset="0"/>
                <a:cs typeface="Europe Normal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49585" y="1681163"/>
            <a:ext cx="3666956" cy="823912"/>
          </a:xfrm>
        </p:spPr>
        <p:txBody>
          <a:bodyPr anchor="b"/>
          <a:lstStyle>
            <a:lvl1pPr marL="0" indent="0">
              <a:buNone/>
              <a:defRPr sz="1800" b="1">
                <a:latin typeface="Europe Normal" charset="0"/>
                <a:ea typeface="Europe Normal" charset="0"/>
                <a:cs typeface="Europe Normal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49585" y="2505075"/>
            <a:ext cx="3666956" cy="3036888"/>
          </a:xfrm>
        </p:spPr>
        <p:txBody>
          <a:bodyPr/>
          <a:lstStyle>
            <a:lvl1pPr>
              <a:defRPr>
                <a:latin typeface="Europe Normal" charset="0"/>
                <a:ea typeface="Europe Normal" charset="0"/>
                <a:cs typeface="Europe Normal" charset="0"/>
              </a:defRPr>
            </a:lvl1pPr>
            <a:lvl2pPr>
              <a:defRPr>
                <a:latin typeface="Europe Normal" charset="0"/>
                <a:ea typeface="Europe Normal" charset="0"/>
                <a:cs typeface="Europe Normal" charset="0"/>
              </a:defRPr>
            </a:lvl2pPr>
            <a:lvl3pPr>
              <a:defRPr>
                <a:latin typeface="Europe Normal" charset="0"/>
                <a:ea typeface="Europe Normal" charset="0"/>
                <a:cs typeface="Europe Normal" charset="0"/>
              </a:defRPr>
            </a:lvl3pPr>
            <a:lvl4pPr>
              <a:defRPr>
                <a:latin typeface="Europe Normal" charset="0"/>
                <a:ea typeface="Europe Normal" charset="0"/>
                <a:cs typeface="Europe Normal" charset="0"/>
              </a:defRPr>
            </a:lvl4pPr>
            <a:lvl5pPr>
              <a:defRPr>
                <a:latin typeface="Europe Normal" charset="0"/>
                <a:ea typeface="Europe Normal" charset="0"/>
                <a:cs typeface="Europe Normal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9CD8-DDBC-4607-B1D8-79362A3581B5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D2A6-6265-4FDD-9A98-0B8635F6D2AC}" type="slidenum">
              <a:rPr lang="ru-RU" smtClean="0"/>
              <a:pPr/>
              <a:t>‹#›</a:t>
            </a:fld>
            <a:endParaRPr lang="ru-RU" dirty="0"/>
          </a:p>
        </p:txBody>
      </p:sp>
    </p:spTree>
    <p:extLst/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686" y="365126"/>
            <a:ext cx="5964011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latin typeface="Europe Normal" charset="0"/>
                <a:ea typeface="Europe Normal" charset="0"/>
                <a:cs typeface="Europe Norm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9CD8-DDBC-4607-B1D8-79362A3581B5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D2A6-6265-4FDD-9A98-0B8635F6D2AC}" type="slidenum">
              <a:rPr lang="ru-RU" smtClean="0"/>
              <a:pPr/>
              <a:t>‹#›</a:t>
            </a:fld>
            <a:endParaRPr lang="ru-RU" dirty="0"/>
          </a:p>
        </p:txBody>
      </p:sp>
    </p:spTree>
    <p:extLst/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9CD8-DDBC-4607-B1D8-79362A3581B5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D2A6-6265-4FDD-9A98-0B8635F6D2AC}" type="slidenum">
              <a:rPr lang="ru-RU" smtClean="0"/>
              <a:pPr/>
              <a:t>‹#›</a:t>
            </a:fld>
            <a:endParaRPr lang="ru-RU" dirty="0"/>
          </a:p>
        </p:txBody>
      </p:sp>
    </p:spTree>
    <p:extLst/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949" y="481239"/>
            <a:ext cx="2949178" cy="1600200"/>
          </a:xfrm>
        </p:spPr>
        <p:txBody>
          <a:bodyPr anchor="b"/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  <a:latin typeface="Europe Normal" charset="0"/>
                <a:ea typeface="Europe Normal" charset="0"/>
                <a:cs typeface="Europe Norm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5235" y="1191986"/>
            <a:ext cx="4181306" cy="4229100"/>
          </a:xfrm>
        </p:spPr>
        <p:txBody>
          <a:bodyPr/>
          <a:lstStyle>
            <a:lvl1pPr>
              <a:defRPr sz="2400">
                <a:latin typeface="Europe Normal" charset="0"/>
                <a:ea typeface="Europe Normal" charset="0"/>
                <a:cs typeface="Europe Normal" charset="0"/>
              </a:defRPr>
            </a:lvl1pPr>
            <a:lvl2pPr>
              <a:defRPr sz="2100">
                <a:latin typeface="Europe Normal" charset="0"/>
                <a:ea typeface="Europe Normal" charset="0"/>
                <a:cs typeface="Europe Normal" charset="0"/>
              </a:defRPr>
            </a:lvl2pPr>
            <a:lvl3pPr>
              <a:defRPr sz="1800">
                <a:latin typeface="Europe Normal" charset="0"/>
                <a:ea typeface="Europe Normal" charset="0"/>
                <a:cs typeface="Europe Normal" charset="0"/>
              </a:defRPr>
            </a:lvl3pPr>
            <a:lvl4pPr>
              <a:defRPr sz="1500">
                <a:latin typeface="Europe Normal" charset="0"/>
                <a:ea typeface="Europe Normal" charset="0"/>
                <a:cs typeface="Europe Normal" charset="0"/>
              </a:defRPr>
            </a:lvl4pPr>
            <a:lvl5pPr>
              <a:defRPr sz="1500">
                <a:latin typeface="Europe Normal" charset="0"/>
                <a:ea typeface="Europe Normal" charset="0"/>
                <a:cs typeface="Europe Normal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7949" y="2057400"/>
            <a:ext cx="2949178" cy="3363686"/>
          </a:xfrm>
        </p:spPr>
        <p:txBody>
          <a:bodyPr/>
          <a:lstStyle>
            <a:lvl1pPr marL="0" indent="0">
              <a:buNone/>
              <a:defRPr sz="1200">
                <a:latin typeface="Europe Normal" charset="0"/>
                <a:ea typeface="Europe Normal" charset="0"/>
                <a:cs typeface="Europe Norm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9CD8-DDBC-4607-B1D8-79362A3581B5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D2A6-6265-4FDD-9A98-0B8635F6D2AC}" type="slidenum">
              <a:rPr lang="ru-RU" smtClean="0"/>
              <a:pPr/>
              <a:t>‹#›</a:t>
            </a:fld>
            <a:endParaRPr lang="ru-RU" dirty="0"/>
          </a:p>
        </p:txBody>
      </p:sp>
    </p:spTree>
    <p:extLst/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087" y="457200"/>
            <a:ext cx="2949178" cy="1600200"/>
          </a:xfrm>
        </p:spPr>
        <p:txBody>
          <a:bodyPr anchor="b"/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  <a:latin typeface="Europe Normal" charset="0"/>
                <a:ea typeface="Europe Normal" charset="0"/>
                <a:cs typeface="Europe Norm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49510" y="1208315"/>
            <a:ext cx="4267031" cy="413112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65086" y="2057401"/>
            <a:ext cx="2949178" cy="3282043"/>
          </a:xfrm>
        </p:spPr>
        <p:txBody>
          <a:bodyPr/>
          <a:lstStyle>
            <a:lvl1pPr marL="0" indent="0">
              <a:buNone/>
              <a:defRPr sz="1200">
                <a:latin typeface="Europe Normal" charset="0"/>
                <a:ea typeface="Europe Normal" charset="0"/>
                <a:cs typeface="Europe Norm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9CD8-DDBC-4607-B1D8-79362A3581B5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D2A6-6265-4FDD-9A98-0B8635F6D2AC}" type="slidenum">
              <a:rPr lang="ru-RU" smtClean="0"/>
              <a:pPr/>
              <a:t>‹#›</a:t>
            </a:fld>
            <a:endParaRPr lang="ru-RU" dirty="0"/>
          </a:p>
        </p:txBody>
      </p:sp>
    </p:spTree>
    <p:extLst/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207" y="365126"/>
            <a:ext cx="75111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4206" y="1825625"/>
            <a:ext cx="75111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59CD8-DDBC-4607-B1D8-79362A3581B5}" type="datetimeFigureOut">
              <a:rPr lang="ru-RU" smtClean="0"/>
              <a:pPr/>
              <a:t>05.02.2018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CD2A6-6265-4FDD-9A98-0B8635F6D2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80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>
              <a:lumMod val="75000"/>
            </a:schemeClr>
          </a:solidFill>
          <a:latin typeface="Europe Normal" charset="0"/>
          <a:ea typeface="Europe Normal" charset="0"/>
          <a:cs typeface="Europe Norm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Europe Normal" charset="0"/>
          <a:ea typeface="Europe Normal" charset="0"/>
          <a:cs typeface="Europe Norm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Europe Normal" charset="0"/>
          <a:ea typeface="Europe Normal" charset="0"/>
          <a:cs typeface="Europe Norm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Europe Normal" charset="0"/>
          <a:ea typeface="Europe Normal" charset="0"/>
          <a:cs typeface="Europe Norm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Europe Normal" charset="0"/>
          <a:ea typeface="Europe Normal" charset="0"/>
          <a:cs typeface="Europe Norm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Europe Normal" charset="0"/>
          <a:ea typeface="Europe Normal" charset="0"/>
          <a:cs typeface="Europe Norm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hyperlink" Target="http://3dobrazovanie.ru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3d_obrazovanie@bk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profile.php?id=10000231673070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logo_A3DO_right.jpg"/>
          <p:cNvPicPr>
            <a:picLocks noChangeAspect="1"/>
          </p:cNvPicPr>
          <p:nvPr/>
        </p:nvPicPr>
        <p:blipFill>
          <a:blip r:embed="rId3" cstate="print"/>
          <a:srcRect l="3997" t="17129" r="3836" b="13517"/>
          <a:stretch>
            <a:fillRect/>
          </a:stretch>
        </p:blipFill>
        <p:spPr>
          <a:xfrm>
            <a:off x="1285852" y="332657"/>
            <a:ext cx="6401418" cy="216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508285" y="2365620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ПРЕЗЕНТАЦИЯ ОСНОВНЫХ НАПРАВЛЕНИЙ РАЗВИТИЯ ПРОЕКТА «ИНЖЕНЕРЫ БУДУЩЕГО: 3D ТЕХНОЛОГИИ В ОБРАЗОВАНИИ», КАК МОТИВАЦИОННЫЙ ФАКТОР РАЗВИТИЯ ИННОВАЦИОННЫХ ПРОЕКТОВ СОВРЕМЕННЫХ ДЕТЕЙ И МОЛОДЕЖИ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1492" y="6427113"/>
            <a:ext cx="8424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2017-2018 учебный год 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488" y="4979882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при поддержке:</a:t>
            </a:r>
          </a:p>
        </p:txBody>
      </p:sp>
      <p:pic>
        <p:nvPicPr>
          <p:cNvPr id="25" name="Рисунок 24" descr="ASI_logo_l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5053438"/>
            <a:ext cx="5704214" cy="7920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30932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   </a:t>
            </a:r>
            <a:r>
              <a:rPr lang="en-US" sz="1400" b="1" dirty="0">
                <a:solidFill>
                  <a:srgbClr val="002060"/>
                </a:solidFill>
              </a:rPr>
              <a:t>http://3dobrazovanie.ru/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8148" y="1500174"/>
            <a:ext cx="785818" cy="43577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/>
              <a:t>Производственные и промышленные предприятия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5074" y="2357430"/>
            <a:ext cx="1143008" cy="85725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ВУЗЫ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15074" y="4071942"/>
            <a:ext cx="1143008" cy="85725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СПО</a:t>
            </a:r>
          </a:p>
        </p:txBody>
      </p:sp>
      <p:sp>
        <p:nvSpPr>
          <p:cNvPr id="16" name="Овал 15"/>
          <p:cNvSpPr/>
          <p:nvPr/>
        </p:nvSpPr>
        <p:spPr>
          <a:xfrm>
            <a:off x="2143108" y="2786058"/>
            <a:ext cx="1500198" cy="142876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РРЦ*</a:t>
            </a:r>
          </a:p>
        </p:txBody>
      </p:sp>
      <p:cxnSp>
        <p:nvCxnSpPr>
          <p:cNvPr id="19" name="Прямая со стрелкой 18"/>
          <p:cNvCxnSpPr>
            <a:stCxn id="10" idx="3"/>
          </p:cNvCxnSpPr>
          <p:nvPr/>
        </p:nvCxnSpPr>
        <p:spPr>
          <a:xfrm>
            <a:off x="7358082" y="2786058"/>
            <a:ext cx="500066" cy="1588"/>
          </a:xfrm>
          <a:prstGeom prst="straightConnector1">
            <a:avLst/>
          </a:prstGeom>
          <a:ln w="444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358082" y="4500570"/>
            <a:ext cx="500066" cy="1588"/>
          </a:xfrm>
          <a:prstGeom prst="straightConnector1">
            <a:avLst/>
          </a:prstGeom>
          <a:ln w="444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795310" y="5500702"/>
            <a:ext cx="48482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</a:rPr>
              <a:t>* Региональный ресурсный центр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</a:rPr>
              <a:t>** Образовательный ресурсный центр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</a:rPr>
              <a:t>*** Учебно-тренировочная площадка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3500430" y="2643182"/>
            <a:ext cx="785818" cy="431925"/>
          </a:xfrm>
          <a:prstGeom prst="straightConnector1">
            <a:avLst/>
          </a:prstGeom>
          <a:ln w="317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5" idx="7"/>
          </p:cNvCxnSpPr>
          <p:nvPr/>
        </p:nvCxnSpPr>
        <p:spPr>
          <a:xfrm rot="5400000" flipH="1" flipV="1">
            <a:off x="1664911" y="3638780"/>
            <a:ext cx="402227" cy="839924"/>
          </a:xfrm>
          <a:prstGeom prst="straightConnector1">
            <a:avLst/>
          </a:prstGeom>
          <a:ln w="317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500430" y="3857628"/>
            <a:ext cx="828684" cy="325320"/>
          </a:xfrm>
          <a:prstGeom prst="straightConnector1">
            <a:avLst/>
          </a:prstGeom>
          <a:ln w="317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6" idx="1"/>
          </p:cNvCxnSpPr>
          <p:nvPr/>
        </p:nvCxnSpPr>
        <p:spPr>
          <a:xfrm>
            <a:off x="1357290" y="2571744"/>
            <a:ext cx="1005517" cy="423551"/>
          </a:xfrm>
          <a:prstGeom prst="straightConnector1">
            <a:avLst/>
          </a:prstGeom>
          <a:ln w="317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2000232" y="1785926"/>
            <a:ext cx="714380" cy="71438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УТП***</a:t>
            </a:r>
          </a:p>
        </p:txBody>
      </p:sp>
      <p:sp>
        <p:nvSpPr>
          <p:cNvPr id="42" name="Овал 41"/>
          <p:cNvSpPr/>
          <p:nvPr/>
        </p:nvSpPr>
        <p:spPr>
          <a:xfrm>
            <a:off x="3071802" y="1785926"/>
            <a:ext cx="714380" cy="71438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УТП***</a:t>
            </a:r>
          </a:p>
        </p:txBody>
      </p:sp>
      <p:sp>
        <p:nvSpPr>
          <p:cNvPr id="43" name="Овал 42"/>
          <p:cNvSpPr/>
          <p:nvPr/>
        </p:nvSpPr>
        <p:spPr>
          <a:xfrm>
            <a:off x="3000364" y="4500570"/>
            <a:ext cx="714380" cy="71438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УТП***</a:t>
            </a:r>
          </a:p>
        </p:txBody>
      </p:sp>
      <p:sp>
        <p:nvSpPr>
          <p:cNvPr id="44" name="Овал 43"/>
          <p:cNvSpPr/>
          <p:nvPr/>
        </p:nvSpPr>
        <p:spPr>
          <a:xfrm>
            <a:off x="2143108" y="4500570"/>
            <a:ext cx="714380" cy="71438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УТП***</a:t>
            </a:r>
          </a:p>
        </p:txBody>
      </p:sp>
      <p:sp>
        <p:nvSpPr>
          <p:cNvPr id="51" name="Правая фигурная скобка 50"/>
          <p:cNvSpPr/>
          <p:nvPr/>
        </p:nvSpPr>
        <p:spPr>
          <a:xfrm>
            <a:off x="5000628" y="1857364"/>
            <a:ext cx="714380" cy="3357586"/>
          </a:xfrm>
          <a:prstGeom prst="rightBrac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5500694" y="2786058"/>
            <a:ext cx="642942" cy="1588"/>
          </a:xfrm>
          <a:prstGeom prst="straightConnector1">
            <a:avLst/>
          </a:prstGeom>
          <a:ln w="444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5500694" y="4500570"/>
            <a:ext cx="642942" cy="1588"/>
          </a:xfrm>
          <a:prstGeom prst="straightConnector1">
            <a:avLst/>
          </a:prstGeom>
          <a:ln w="444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6200000" flipH="1">
            <a:off x="2393141" y="2607463"/>
            <a:ext cx="357190" cy="1428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16200000" flipH="1">
            <a:off x="2964645" y="4250537"/>
            <a:ext cx="357190" cy="1428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>
            <a:off x="2476641" y="4309913"/>
            <a:ext cx="309408" cy="1192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5400000">
            <a:off x="3071802" y="2571744"/>
            <a:ext cx="285752" cy="1428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Овал 69"/>
          <p:cNvSpPr/>
          <p:nvPr/>
        </p:nvSpPr>
        <p:spPr>
          <a:xfrm>
            <a:off x="928662" y="1500174"/>
            <a:ext cx="3929090" cy="39290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7" name="Прямая со стрелкой 66"/>
          <p:cNvCxnSpPr>
            <a:endCxn id="16" idx="2"/>
          </p:cNvCxnSpPr>
          <p:nvPr/>
        </p:nvCxnSpPr>
        <p:spPr>
          <a:xfrm>
            <a:off x="1785918" y="3500438"/>
            <a:ext cx="35719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3643306" y="3500438"/>
            <a:ext cx="42862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4214810" y="2000240"/>
            <a:ext cx="857256" cy="79534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ОРЦ**</a:t>
            </a:r>
          </a:p>
        </p:txBody>
      </p:sp>
      <p:sp>
        <p:nvSpPr>
          <p:cNvPr id="24" name="Овал 23"/>
          <p:cNvSpPr/>
          <p:nvPr/>
        </p:nvSpPr>
        <p:spPr>
          <a:xfrm>
            <a:off x="4143372" y="4143380"/>
            <a:ext cx="857256" cy="79534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ОРЦ**</a:t>
            </a:r>
          </a:p>
        </p:txBody>
      </p:sp>
      <p:sp>
        <p:nvSpPr>
          <p:cNvPr id="26" name="Овал 25"/>
          <p:cNvSpPr/>
          <p:nvPr/>
        </p:nvSpPr>
        <p:spPr>
          <a:xfrm>
            <a:off x="714348" y="1928802"/>
            <a:ext cx="857256" cy="79534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ОРЦ**</a:t>
            </a:r>
          </a:p>
        </p:txBody>
      </p:sp>
      <p:sp>
        <p:nvSpPr>
          <p:cNvPr id="25" name="Овал 24"/>
          <p:cNvSpPr/>
          <p:nvPr/>
        </p:nvSpPr>
        <p:spPr>
          <a:xfrm>
            <a:off x="714348" y="4143380"/>
            <a:ext cx="857256" cy="79534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ОРЦ**</a:t>
            </a:r>
          </a:p>
        </p:txBody>
      </p:sp>
      <p:sp>
        <p:nvSpPr>
          <p:cNvPr id="46" name="Овал 45"/>
          <p:cNvSpPr/>
          <p:nvPr/>
        </p:nvSpPr>
        <p:spPr>
          <a:xfrm>
            <a:off x="1071538" y="3143248"/>
            <a:ext cx="714380" cy="71438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УТП***</a:t>
            </a:r>
          </a:p>
        </p:txBody>
      </p:sp>
      <p:sp>
        <p:nvSpPr>
          <p:cNvPr id="45" name="Овал 44"/>
          <p:cNvSpPr/>
          <p:nvPr/>
        </p:nvSpPr>
        <p:spPr>
          <a:xfrm>
            <a:off x="4071934" y="3143248"/>
            <a:ext cx="714380" cy="71438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УТП***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C00000"/>
                </a:solidFill>
              </a:rPr>
              <a:t>РАЗВИТИЕ СЕТИ РЕСУРСНЫХ ЦЕНТРОВ</a:t>
            </a:r>
          </a:p>
        </p:txBody>
      </p:sp>
    </p:spTree>
    <p:custDataLst>
      <p:tags r:id="rId1"/>
    </p:custDataLst>
  </p:cSld>
  <p:clrMapOvr>
    <a:masterClrMapping/>
  </p:clrMapOvr>
  <p:transition spd="med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336902" y="1137284"/>
            <a:ext cx="4896544" cy="504056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ДЛЯ ПЕДАГОГОВ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1857364"/>
            <a:ext cx="4143404" cy="12858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СЕМИНАР</a:t>
            </a:r>
          </a:p>
          <a:p>
            <a:pPr algn="ctr"/>
            <a:r>
              <a:rPr lang="ru-RU" sz="1400" b="1" dirty="0"/>
              <a:t>«3</a:t>
            </a:r>
            <a:r>
              <a:rPr lang="en-US" sz="1400" b="1" dirty="0"/>
              <a:t>D </a:t>
            </a:r>
            <a:r>
              <a:rPr lang="ru-RU" sz="1400" b="1" dirty="0"/>
              <a:t>технологии в образовании» </a:t>
            </a:r>
          </a:p>
          <a:p>
            <a:pPr algn="ctr"/>
            <a:r>
              <a:rPr lang="ru-RU" sz="1400" dirty="0"/>
              <a:t>вводный курс, раскрывающий основы применения 3</a:t>
            </a:r>
            <a:r>
              <a:rPr lang="en-US" sz="1400" dirty="0"/>
              <a:t>D</a:t>
            </a:r>
            <a:r>
              <a:rPr lang="ru-RU" sz="1400" dirty="0"/>
              <a:t> технологий в образовании с учетом возрастных категорий школьников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3214686"/>
            <a:ext cx="414340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ВЫЕЗДНЫЕ ОБРАЗОВАТЕЛЬНЫЕ ПРАКТИКИ</a:t>
            </a:r>
            <a:endParaRPr lang="ru-RU" sz="1400" dirty="0"/>
          </a:p>
          <a:p>
            <a:pPr algn="ctr"/>
            <a:r>
              <a:rPr lang="ru-RU" sz="1400" dirty="0"/>
              <a:t>проведение учебных занятий под непосредственным контролем Ассоциации 3Д образования</a:t>
            </a:r>
            <a:endParaRPr lang="ru-RU" sz="1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714876" y="1857364"/>
            <a:ext cx="4143404" cy="12858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УЧЕБНО-ТРЕНИРОВОЧНЫЙ СБОР</a:t>
            </a:r>
          </a:p>
          <a:p>
            <a:pPr algn="ctr"/>
            <a:r>
              <a:rPr lang="ru-RU" sz="1400" dirty="0"/>
              <a:t>практические занятия,  по обучению работе на 3</a:t>
            </a:r>
            <a:r>
              <a:rPr lang="en-US" sz="1400" dirty="0"/>
              <a:t>D</a:t>
            </a:r>
            <a:r>
              <a:rPr lang="ru-RU" sz="1400" dirty="0"/>
              <a:t>-оборудовании и в программах по 3</a:t>
            </a:r>
            <a:r>
              <a:rPr lang="en-US" sz="1400" dirty="0"/>
              <a:t>D</a:t>
            </a:r>
            <a:r>
              <a:rPr lang="ru-RU" sz="1400" dirty="0"/>
              <a:t>-моделированию, и основам ведения образовательных предметов с применением 3</a:t>
            </a:r>
            <a:r>
              <a:rPr lang="en-US" sz="1400" dirty="0"/>
              <a:t>D</a:t>
            </a:r>
            <a:r>
              <a:rPr lang="ru-RU" sz="1400" dirty="0"/>
              <a:t> технологий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14876" y="3214686"/>
            <a:ext cx="414340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/>
          </a:p>
          <a:p>
            <a:pPr algn="ctr"/>
            <a:r>
              <a:rPr lang="ru-RU" sz="1400" b="1" dirty="0"/>
              <a:t>ПОДГОТОВКА РЕГИОНАЛЬНЫХ ЭКСПЕРТОВ И</a:t>
            </a:r>
          </a:p>
          <a:p>
            <a:pPr algn="ctr"/>
            <a:r>
              <a:rPr lang="ru-RU" sz="1400" b="1" dirty="0"/>
              <a:t> КООРДИНАТОРОВ ПРОЕКТА</a:t>
            </a:r>
          </a:p>
          <a:p>
            <a:pPr algn="ctr"/>
            <a:r>
              <a:rPr lang="ru-RU" sz="1400" b="1" dirty="0"/>
              <a:t>Подготовка экспертов Олимпиад</a:t>
            </a:r>
          </a:p>
          <a:p>
            <a:pPr algn="ctr"/>
            <a:r>
              <a:rPr lang="ru-RU" sz="1400" dirty="0"/>
              <a:t>Обучение с присвоением статуса</a:t>
            </a:r>
          </a:p>
          <a:p>
            <a:pPr algn="ctr"/>
            <a:endParaRPr lang="ru-RU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30932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   </a:t>
            </a:r>
            <a:r>
              <a:rPr lang="en-US" sz="1400" b="1" dirty="0">
                <a:solidFill>
                  <a:srgbClr val="002060"/>
                </a:solidFill>
              </a:rPr>
              <a:t>http://3dobrazovanie.ru/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6000767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Ежегодно в каждом регионе в подготовительный период </a:t>
            </a:r>
          </a:p>
        </p:txBody>
      </p:sp>
      <p:pic>
        <p:nvPicPr>
          <p:cNvPr id="17" name="Рисунок 16" descr="PC18925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158" y="4572008"/>
            <a:ext cx="2928926" cy="135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PC18929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72198" y="4572008"/>
            <a:ext cx="2786082" cy="1370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PC189336.JPG"/>
          <p:cNvPicPr>
            <a:picLocks noChangeAspect="1"/>
          </p:cNvPicPr>
          <p:nvPr/>
        </p:nvPicPr>
        <p:blipFill>
          <a:blip r:embed="rId4" cstate="print"/>
          <a:srcRect t="-5208"/>
          <a:stretch>
            <a:fillRect/>
          </a:stretch>
        </p:blipFill>
        <p:spPr>
          <a:xfrm>
            <a:off x="3286116" y="4500570"/>
            <a:ext cx="2786050" cy="1441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073" y="342003"/>
            <a:ext cx="5988505" cy="75414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Подготовка специалистов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80759"/>
            <a:ext cx="6487061" cy="1325563"/>
          </a:xfrm>
        </p:spPr>
        <p:txBody>
          <a:bodyPr>
            <a:normAutofit/>
          </a:bodyPr>
          <a:lstStyle/>
          <a:p>
            <a:r>
              <a:rPr lang="ru-RU" smtClean="0">
                <a:solidFill>
                  <a:srgbClr val="C00000"/>
                </a:solidFill>
              </a:rPr>
              <a:t>УЧЕБНЫЕ И МЕТОДИЧЕСКИЕ МАТЕРИАЛЫ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7468" y="2142127"/>
            <a:ext cx="8217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Создание пособий для начальной школы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7468" y="2753944"/>
            <a:ext cx="6705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Создание пособий для средней школы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7468" y="3281181"/>
            <a:ext cx="6705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Создание пособий для проектной деятельности совместно с ведущими инновационными компаниями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91484" y="4481510"/>
            <a:ext cx="8217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Создание обучающих пособий для педагогов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7468" y="4959351"/>
            <a:ext cx="8217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Создание дистанционного онлайн курса для педагогов на 72 часа </a:t>
            </a:r>
          </a:p>
        </p:txBody>
      </p:sp>
    </p:spTree>
    <p:extLst>
      <p:ext uri="{BB962C8B-B14F-4D97-AF65-F5344CB8AC3E}">
        <p14:creationId xmlns:p14="http://schemas.microsoft.com/office/powerpoint/2010/main" val="245610368"/>
      </p:ext>
    </p:extLst>
  </p:cSld>
  <p:clrMapOvr>
    <a:masterClrMapping/>
  </p:clrMapOvr>
  <p:transition spd="med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65126"/>
            <a:ext cx="6214113" cy="1325563"/>
          </a:xfrm>
        </p:spPr>
        <p:txBody>
          <a:bodyPr>
            <a:normAutofit/>
          </a:bodyPr>
          <a:lstStyle/>
          <a:p>
            <a:r>
              <a:rPr lang="ru-RU" sz="2700" dirty="0">
                <a:solidFill>
                  <a:srgbClr val="C00000"/>
                </a:solidFill>
              </a:rPr>
              <a:t>РЕКОМЕНДАЦИИ ПО ПОДБОРУ ОБОРУДОВАНИЯ И </a:t>
            </a:r>
            <a:r>
              <a:rPr lang="ru-RU" sz="2700" dirty="0" smtClean="0">
                <a:solidFill>
                  <a:srgbClr val="C00000"/>
                </a:solidFill>
              </a:rPr>
              <a:t>ПО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276872"/>
            <a:ext cx="6535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Формирование лабораторий необходимой  комплектности исходя из задач образовательной организации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3705709"/>
            <a:ext cx="6535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Предоставление выбора наиболее удобного ПО для образовательной организации с обучением педагогов сертифицированными специалистами</a:t>
            </a:r>
          </a:p>
        </p:txBody>
      </p:sp>
    </p:spTree>
    <p:extLst>
      <p:ext uri="{BB962C8B-B14F-4D97-AF65-F5344CB8AC3E}">
        <p14:creationId xmlns:p14="http://schemas.microsoft.com/office/powerpoint/2010/main" val="1107967389"/>
      </p:ext>
    </p:extLst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3852" y="450554"/>
            <a:ext cx="5988505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pc="-5" dirty="0">
                <a:solidFill>
                  <a:srgbClr val="C00000"/>
                </a:solidFill>
              </a:rPr>
              <a:t>3D</a:t>
            </a:r>
            <a:r>
              <a:rPr spc="-55" dirty="0">
                <a:solidFill>
                  <a:srgbClr val="C00000"/>
                </a:solidFill>
              </a:rPr>
              <a:t> </a:t>
            </a:r>
            <a:r>
              <a:rPr spc="-40" dirty="0">
                <a:solidFill>
                  <a:srgbClr val="C00000"/>
                </a:solidFill>
              </a:rPr>
              <a:t>ЛАБОРАТОРИЯ: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3891" y="1298702"/>
            <a:ext cx="7389495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0630" marR="5080" indent="-121793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3D </a:t>
            </a:r>
            <a:r>
              <a:rPr sz="2000" spc="-25" dirty="0">
                <a:latin typeface="Calibri"/>
                <a:cs typeface="Calibri"/>
              </a:rPr>
              <a:t>ЛАБОРАТОРИЯ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15" dirty="0">
                <a:latin typeface="Calibri"/>
                <a:cs typeface="Calibri"/>
              </a:rPr>
              <a:t>это </a:t>
            </a:r>
            <a:r>
              <a:rPr sz="2000" spc="-10" dirty="0">
                <a:latin typeface="Calibri"/>
                <a:cs typeface="Calibri"/>
              </a:rPr>
              <a:t>комплекс </a:t>
            </a:r>
            <a:r>
              <a:rPr sz="2000" spc="5" dirty="0">
                <a:latin typeface="Calibri"/>
                <a:cs typeface="Calibri"/>
              </a:rPr>
              <a:t>3D </a:t>
            </a:r>
            <a:r>
              <a:rPr sz="2000" spc="-10" dirty="0">
                <a:latin typeface="Calibri"/>
                <a:cs typeface="Calibri"/>
              </a:rPr>
              <a:t>оборудования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программного  </a:t>
            </a:r>
            <a:r>
              <a:rPr sz="2000" dirty="0">
                <a:latin typeface="Calibri"/>
                <a:cs typeface="Calibri"/>
              </a:rPr>
              <a:t>обеспечения для </a:t>
            </a:r>
            <a:r>
              <a:rPr sz="2000" spc="-5" dirty="0">
                <a:latin typeface="Calibri"/>
                <a:cs typeface="Calibri"/>
              </a:rPr>
              <a:t>образовательного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процесса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2416" y="2563367"/>
            <a:ext cx="7130796" cy="2903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84631" y="5125211"/>
            <a:ext cx="4855464" cy="608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62685" y="5258053"/>
            <a:ext cx="410527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ПРОГРАММЫ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3D-МОДЕЛИРОВАНИЯ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4631" y="2176272"/>
            <a:ext cx="2624328" cy="603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077569" y="2305177"/>
            <a:ext cx="144335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3D-ПРИНТЕРЫ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64991" y="2176272"/>
            <a:ext cx="2478024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3957065" y="2305177"/>
            <a:ext cx="130365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3D-СКАНЕРЫ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72200" y="2176272"/>
            <a:ext cx="2482596" cy="6035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6913626" y="2305177"/>
            <a:ext cx="100838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УЧ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27547" y="5125211"/>
            <a:ext cx="3008376" cy="608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5731509" y="5258053"/>
            <a:ext cx="257937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РАСХОДНЫЕ</a:t>
            </a:r>
            <a:r>
              <a:rPr sz="18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МАТЕРИАЛЫ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47622" y="3717061"/>
            <a:ext cx="216027" cy="2196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3675126" y="6344920"/>
            <a:ext cx="191008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  <a:hlinkClick r:id="rId9"/>
              </a:rPr>
              <a:t>http://3dobrazovanie.ru/</a:t>
            </a: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5795335"/>
      </p:ext>
    </p:extLst>
  </p:cSld>
  <p:clrMapOvr>
    <a:masterClrMapping/>
  </p:clrMapOvr>
  <p:transition spd="med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Прямая со стрелкой 48"/>
          <p:cNvCxnSpPr/>
          <p:nvPr/>
        </p:nvCxnSpPr>
        <p:spPr>
          <a:xfrm>
            <a:off x="1949978" y="1432726"/>
            <a:ext cx="756084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4578270" y="1504734"/>
            <a:ext cx="756084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947736" y="3499868"/>
            <a:ext cx="0" cy="9361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459904" y="3427860"/>
            <a:ext cx="0" cy="10081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2227656" y="3427860"/>
            <a:ext cx="0" cy="10081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5179984" y="3427860"/>
            <a:ext cx="0" cy="10081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739824" y="3427860"/>
            <a:ext cx="0" cy="11521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611560" y="6286520"/>
            <a:ext cx="6336704" cy="4548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3</a:t>
            </a:r>
            <a:r>
              <a:rPr lang="en-US" b="1" dirty="0">
                <a:solidFill>
                  <a:srgbClr val="C00000"/>
                </a:solidFill>
              </a:rPr>
              <a:t>D</a:t>
            </a:r>
            <a:r>
              <a:rPr lang="ru-RU" b="1" dirty="0">
                <a:solidFill>
                  <a:srgbClr val="C00000"/>
                </a:solidFill>
              </a:rPr>
              <a:t> фишки  </a:t>
            </a:r>
            <a:r>
              <a:rPr lang="ru-RU" dirty="0"/>
              <a:t>- </a:t>
            </a:r>
            <a:r>
              <a:rPr lang="ru-RU" sz="1600" dirty="0"/>
              <a:t>фестиваль для пропедевтики обучающихся начальной школы и дошкольных организаций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6430" y="5360676"/>
            <a:ext cx="633670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«Всероссийская олимпиада по 3</a:t>
            </a:r>
            <a:r>
              <a:rPr lang="en-US" b="1" dirty="0">
                <a:solidFill>
                  <a:srgbClr val="C00000"/>
                </a:solidFill>
              </a:rPr>
              <a:t>D</a:t>
            </a:r>
            <a:r>
              <a:rPr lang="ru-RU" b="1" dirty="0">
                <a:solidFill>
                  <a:srgbClr val="C00000"/>
                </a:solidFill>
              </a:rPr>
              <a:t> технологиям» </a:t>
            </a:r>
            <a:r>
              <a:rPr lang="ru-RU" dirty="0">
                <a:solidFill>
                  <a:srgbClr val="C00000"/>
                </a:solidFill>
              </a:rPr>
              <a:t>–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школьники среднего и старшего звена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4500570"/>
            <a:ext cx="6336704" cy="51146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lt1"/>
                </a:solidFill>
              </a:rPr>
              <a:t>«Олимпиада  по 3</a:t>
            </a:r>
            <a:r>
              <a:rPr lang="en-US" sz="1600" b="1" dirty="0">
                <a:solidFill>
                  <a:schemeClr val="lt1"/>
                </a:solidFill>
              </a:rPr>
              <a:t>D</a:t>
            </a:r>
            <a:r>
              <a:rPr lang="ru-RU" sz="1600" b="1" dirty="0">
                <a:solidFill>
                  <a:schemeClr val="lt1"/>
                </a:solidFill>
              </a:rPr>
              <a:t> технологиям - Наставничество» – победители и призеры предыдущего уровня соревнований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1806" y="928670"/>
            <a:ext cx="3096344" cy="576064"/>
          </a:xfrm>
          <a:prstGeom prst="roundRect">
            <a:avLst/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ИНДУСТРИАЛЬНЫЕ ПАРТНЕРЫ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86182" y="928670"/>
            <a:ext cx="3096344" cy="576064"/>
          </a:xfrm>
          <a:prstGeom prst="roundRect">
            <a:avLst/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МИНИСТЕРСТРО ПРОМЫШЛЕННОСТИ И ТОРГОВЛИ РФ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2274014" y="1936782"/>
            <a:ext cx="3000396" cy="943971"/>
            <a:chOff x="3059832" y="1052736"/>
            <a:chExt cx="3000396" cy="94397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059832" y="1196752"/>
              <a:ext cx="3000396" cy="642942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C00000"/>
                </a:solidFill>
              </a:endParaRPr>
            </a:p>
          </p:txBody>
        </p:sp>
        <p:pic>
          <p:nvPicPr>
            <p:cNvPr id="12" name="Рисунок 11" descr="logo_A3DO_right (1)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5896" y="1052736"/>
              <a:ext cx="1872208" cy="943971"/>
            </a:xfrm>
            <a:prstGeom prst="rect">
              <a:avLst/>
            </a:prstGeom>
          </p:spPr>
        </p:pic>
      </p:grpSp>
      <p:sp>
        <p:nvSpPr>
          <p:cNvPr id="14" name="Скругленный прямоугольник 13"/>
          <p:cNvSpPr/>
          <p:nvPr/>
        </p:nvSpPr>
        <p:spPr>
          <a:xfrm>
            <a:off x="571472" y="3000372"/>
            <a:ext cx="6336704" cy="4274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Высшие учебные заведения и организации среднего профессионального образования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 rot="5400000">
            <a:off x="5644140" y="3383782"/>
            <a:ext cx="5597814" cy="9733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Министерство образования и науки РФ</a:t>
            </a:r>
          </a:p>
          <a:p>
            <a:pPr algn="ctr"/>
            <a:r>
              <a:rPr lang="ru-RU" b="1" dirty="0"/>
              <a:t>Развитие системы наставничества и рост талантливых и одаренных инженеров</a:t>
            </a: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7380312" y="1214422"/>
            <a:ext cx="334960" cy="5382930"/>
          </a:xfrm>
          <a:prstGeom prst="rightBrace">
            <a:avLst>
              <a:gd name="adj1" fmla="val 8333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1806" y="1648750"/>
            <a:ext cx="6444208" cy="216024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Вызовы – постановка сложных практико-ориентированных задач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715892"/>
            <a:ext cx="6317894" cy="432048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Формирование команд по запросу вузов, как основание привлечения мотивированных абитуриентов </a:t>
            </a:r>
          </a:p>
        </p:txBody>
      </p:sp>
      <p:cxnSp>
        <p:nvCxnSpPr>
          <p:cNvPr id="21" name="Прямая со стрелкой 20"/>
          <p:cNvCxnSpPr>
            <a:stCxn id="5" idx="0"/>
          </p:cNvCxnSpPr>
          <p:nvPr/>
        </p:nvCxnSpPr>
        <p:spPr>
          <a:xfrm rot="5400000" flipH="1" flipV="1">
            <a:off x="3604849" y="6104393"/>
            <a:ext cx="357190" cy="70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774782" y="5000636"/>
            <a:ext cx="0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5214942" y="5929330"/>
            <a:ext cx="0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214942" y="5000636"/>
            <a:ext cx="0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2285984" y="5929330"/>
            <a:ext cx="0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2262614" y="5000636"/>
            <a:ext cx="0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16200000" flipH="1">
            <a:off x="4599692" y="2858304"/>
            <a:ext cx="280052" cy="3714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>
            <a:off x="3649291" y="2873741"/>
            <a:ext cx="280052" cy="627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2778070" y="2728870"/>
            <a:ext cx="72008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кругленная соединительная линия 63"/>
          <p:cNvCxnSpPr>
            <a:endCxn id="8" idx="1"/>
          </p:cNvCxnSpPr>
          <p:nvPr/>
        </p:nvCxnSpPr>
        <p:spPr>
          <a:xfrm rot="16200000" flipV="1">
            <a:off x="-282270" y="1900778"/>
            <a:ext cx="1800200" cy="432048"/>
          </a:xfrm>
          <a:prstGeom prst="curvedConnector4">
            <a:avLst>
              <a:gd name="adj1" fmla="val 42000"/>
              <a:gd name="adj2" fmla="val 152911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кругленная соединительная линия 63"/>
          <p:cNvCxnSpPr>
            <a:endCxn id="9" idx="3"/>
          </p:cNvCxnSpPr>
          <p:nvPr/>
        </p:nvCxnSpPr>
        <p:spPr>
          <a:xfrm rot="5400000" flipH="1" flipV="1">
            <a:off x="5910418" y="2044794"/>
            <a:ext cx="1800200" cy="144016"/>
          </a:xfrm>
          <a:prstGeom prst="curvedConnector4">
            <a:avLst>
              <a:gd name="adj1" fmla="val 42000"/>
              <a:gd name="adj2" fmla="val 258732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426815" y="214290"/>
            <a:ext cx="6574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ВЕКТОРЫ РАЗВИТИЯ НАПРАВЛЕНИЙ</a:t>
            </a:r>
          </a:p>
        </p:txBody>
      </p:sp>
    </p:spTree>
  </p:cSld>
  <p:clrMapOvr>
    <a:masterClrMapping/>
  </p:clrMapOvr>
  <p:transition spd="med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476672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НАПРАВЛЕНИЯ ФЕСТИВАЛЯ 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«3</a:t>
            </a:r>
            <a:r>
              <a:rPr lang="en-US" sz="2800" b="1" dirty="0">
                <a:solidFill>
                  <a:srgbClr val="C00000"/>
                </a:solidFill>
              </a:rPr>
              <a:t>D </a:t>
            </a:r>
            <a:r>
              <a:rPr lang="ru-RU" sz="2800" b="1" dirty="0">
                <a:solidFill>
                  <a:srgbClr val="C00000"/>
                </a:solidFill>
              </a:rPr>
              <a:t>ФИШКИ»   2017-2018 год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1714488"/>
            <a:ext cx="2376264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  <a:r>
              <a:rPr lang="en-US" b="1" dirty="0"/>
              <a:t>D-</a:t>
            </a:r>
            <a:r>
              <a:rPr lang="ru-RU" b="1" dirty="0"/>
              <a:t>моделирование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42910" y="2571744"/>
            <a:ext cx="2376264" cy="8526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Объемное рисование –художественное творчество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87824" y="1714488"/>
            <a:ext cx="3384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Создание цифровых объемных моделей при помощи программ для 3</a:t>
            </a:r>
            <a:r>
              <a:rPr lang="en-US" sz="1400" b="1" dirty="0"/>
              <a:t>D</a:t>
            </a:r>
            <a:r>
              <a:rPr lang="ru-RU" sz="1400" b="1" dirty="0"/>
              <a:t> моделирования посредством  примитивов;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87824" y="2714620"/>
            <a:ext cx="30963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Создание объемных </a:t>
            </a:r>
            <a:r>
              <a:rPr lang="ru-RU" sz="1400" b="1" dirty="0" err="1"/>
              <a:t>практико</a:t>
            </a:r>
            <a:r>
              <a:rPr lang="ru-RU" sz="1400" b="1" dirty="0"/>
              <a:t>- ориентированных  творческих работ на основе объемного рисования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00034" y="6353944"/>
            <a:ext cx="8064896" cy="504056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В 34 регионах РФ с декабря 2017 г. по январь 2018 г.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3571876"/>
            <a:ext cx="2357454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Объемное рисование –техническое творчество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00364" y="3786190"/>
            <a:ext cx="32362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Создание объемных технических работ (прототипов детских проектов) на основе объемного рисования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 rot="19284317">
            <a:off x="-153118" y="128913"/>
            <a:ext cx="1071570" cy="571504"/>
          </a:xfrm>
          <a:prstGeom prst="downArrowCallo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New!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5786454"/>
            <a:ext cx="8064896" cy="428628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Команды из 2-х человек, учащихся начальной школы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42910" y="4786322"/>
            <a:ext cx="2286016" cy="78581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Пропедевтика инженерного образования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28992" y="4929198"/>
            <a:ext cx="2286016" cy="57150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Ранняя профориентация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143636" y="4857760"/>
            <a:ext cx="2286016" cy="78581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Проведение региональных  мероприятий</a:t>
            </a:r>
          </a:p>
        </p:txBody>
      </p:sp>
      <p:pic>
        <p:nvPicPr>
          <p:cNvPr id="31" name="Picture 11" descr="C:\Users\Ученик-R1\Downloads\Фото_олимпиада-2015-03-22\Фото олимпиада\IMG_3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429000"/>
            <a:ext cx="1363816" cy="1250165"/>
          </a:xfrm>
          <a:prstGeom prst="rect">
            <a:avLst/>
          </a:prstGeom>
          <a:noFill/>
        </p:spPr>
      </p:pic>
      <p:pic>
        <p:nvPicPr>
          <p:cNvPr id="1026" name="Picture 2" descr="D:\426 данные\Лена\Ассоциация зд образования\Олимпиады регионы\Москва_Олимпиада_Политех.колледж_док-ки\фото\Для фотоотчета\DSC0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1" y="1643050"/>
            <a:ext cx="1714512" cy="1143008"/>
          </a:xfrm>
          <a:prstGeom prst="rect">
            <a:avLst/>
          </a:prstGeom>
          <a:noFill/>
        </p:spPr>
      </p:pic>
      <p:pic>
        <p:nvPicPr>
          <p:cNvPr id="33" name="Picture 12" descr="C:\Users\Ученик-R1\Downloads\Фото_олимпиада-2015-03-22\Фото олимпиада\IMG_34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571744"/>
            <a:ext cx="1196103" cy="1500197"/>
          </a:xfrm>
          <a:prstGeom prst="rect">
            <a:avLst/>
          </a:prstGeom>
          <a:noFill/>
        </p:spPr>
      </p:pic>
      <p:pic>
        <p:nvPicPr>
          <p:cNvPr id="32" name="Picture 10" descr="C:\Users\Ученик-R1\Downloads\Фото_олимпиада-2015-03-22\Фото олимпиада\IMG_34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643182"/>
            <a:ext cx="1214446" cy="10474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47667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Europe" charset="0"/>
                <a:ea typeface="Europe" charset="0"/>
                <a:cs typeface="Europe" charset="0"/>
              </a:rPr>
              <a:t>НАПРАВЛЕНИЯ РЕГИОНАЛЬНОЙ </a:t>
            </a:r>
          </a:p>
          <a:p>
            <a:r>
              <a:rPr lang="ru-RU" sz="2400" b="1" dirty="0">
                <a:solidFill>
                  <a:srgbClr val="C00000"/>
                </a:solidFill>
                <a:latin typeface="Europe" charset="0"/>
                <a:ea typeface="Europe" charset="0"/>
                <a:cs typeface="Europe" charset="0"/>
              </a:rPr>
              <a:t>ОЛИМПИАДЫ   2017-2018 год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412776"/>
            <a:ext cx="2376264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  <a:r>
              <a:rPr lang="en-US" b="1" dirty="0"/>
              <a:t>D-</a:t>
            </a:r>
            <a:r>
              <a:rPr lang="ru-RU" b="1" dirty="0"/>
              <a:t>моделирование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1560" y="2636912"/>
            <a:ext cx="2376264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  <a:r>
              <a:rPr lang="en-US" b="1" dirty="0"/>
              <a:t>D-</a:t>
            </a:r>
            <a:r>
              <a:rPr lang="ru-RU" b="1" dirty="0"/>
              <a:t>сканирование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11560" y="3772218"/>
            <a:ext cx="2376264" cy="8043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Объемное рисование –художественное творчество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87824" y="1412777"/>
            <a:ext cx="33843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Создание виртуальных цифровых объемных моделей, с обязательным представлением готовой модели распечатанной по заданным техническим характеристикам;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87824" y="2564905"/>
            <a:ext cx="3384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Сканирование заданного объекта и обработка виртуальных цифровых объемных моделей, с обязательным представлением готовой модели распечатанной по заданным техническим характеристикам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87824" y="4000504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Создание объемных творческих работ с использованием 3</a:t>
            </a:r>
            <a:r>
              <a:rPr lang="en-US" sz="1400" b="1" dirty="0"/>
              <a:t>D </a:t>
            </a:r>
            <a:r>
              <a:rPr lang="ru-RU" sz="1400" b="1" dirty="0"/>
              <a:t>ручки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71472" y="6353944"/>
            <a:ext cx="8064896" cy="504056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В 34 регионах РФ с декабря 2017 г. по январь 2018 г.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4839228"/>
            <a:ext cx="2376264" cy="8043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Объемное рисование –техническое творчество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00364" y="5000636"/>
            <a:ext cx="3236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Создание объемных творческих работ с использованием 3</a:t>
            </a:r>
            <a:r>
              <a:rPr lang="en-US" sz="1400" b="1" dirty="0"/>
              <a:t>D </a:t>
            </a:r>
            <a:r>
              <a:rPr lang="ru-RU" sz="1400" b="1" dirty="0"/>
              <a:t>ручки</a:t>
            </a:r>
          </a:p>
        </p:txBody>
      </p:sp>
      <p:pic>
        <p:nvPicPr>
          <p:cNvPr id="24" name="Рисунок 23" descr="DSC04366.jpg"/>
          <p:cNvPicPr>
            <a:picLocks noChangeAspect="1"/>
          </p:cNvPicPr>
          <p:nvPr/>
        </p:nvPicPr>
        <p:blipFill>
          <a:blip r:embed="rId2" cstate="print"/>
          <a:srcRect b="-820"/>
          <a:stretch>
            <a:fillRect/>
          </a:stretch>
        </p:blipFill>
        <p:spPr>
          <a:xfrm>
            <a:off x="6072197" y="2500306"/>
            <a:ext cx="1658783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571472" y="5786454"/>
            <a:ext cx="8064896" cy="428628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Команды из 2-х человек. Возрастные категории 10+ и 14+</a:t>
            </a:r>
          </a:p>
        </p:txBody>
      </p:sp>
      <p:pic>
        <p:nvPicPr>
          <p:cNvPr id="27" name="Рисунок 26" descr="DSC04501_1500x10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072330" y="1285860"/>
            <a:ext cx="1571636" cy="1199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D:\426 данные\Лена\Ассоциация зд образования\МЕРОПРИЯТИЯ в регионах 2016-2017\Магнитогорск\Фото\сжатые\IMG_18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571876"/>
            <a:ext cx="1643074" cy="1216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D:\426 данные\Лена\Ассоциация зд образования\Олимпиады регионы\Москва_Олимпиада_Политех.колледж_док-ки\фото\Для фотоотчета\_DSC02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643446"/>
            <a:ext cx="1644802" cy="110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643042" y="3643314"/>
            <a:ext cx="1143008" cy="42862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ВУЗЫ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868" y="3643314"/>
            <a:ext cx="1143008" cy="42862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СПО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357422" y="3429000"/>
            <a:ext cx="214314" cy="2143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3643306" y="3429000"/>
            <a:ext cx="214314" cy="2143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1357290" y="4071942"/>
            <a:ext cx="571504" cy="285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2107786" y="4393016"/>
            <a:ext cx="642942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3536546" y="4464454"/>
            <a:ext cx="500066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48" y="4143380"/>
            <a:ext cx="500066" cy="285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11560" y="476672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Europe" charset="0"/>
                <a:ea typeface="Europe" charset="0"/>
                <a:cs typeface="Europe" charset="0"/>
              </a:rPr>
              <a:t>ОЛИМПИАДА ПО</a:t>
            </a:r>
            <a:r>
              <a:rPr lang="en-US" sz="2400" b="1" dirty="0">
                <a:solidFill>
                  <a:srgbClr val="C00000"/>
                </a:solidFill>
                <a:latin typeface="Europe" charset="0"/>
                <a:ea typeface="Europe" charset="0"/>
                <a:cs typeface="Europe" charset="0"/>
              </a:rPr>
              <a:t> 3D</a:t>
            </a:r>
            <a:r>
              <a:rPr lang="ru-RU" sz="2400" b="1" dirty="0">
                <a:solidFill>
                  <a:srgbClr val="C00000"/>
                </a:solidFill>
                <a:latin typeface="Europe" charset="0"/>
                <a:ea typeface="Europe" charset="0"/>
                <a:cs typeface="Europe" charset="0"/>
              </a:rPr>
              <a:t> ТЕХНОЛОГИЯМ «НАСТАВНИЧЕСТВО»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28662" y="4429132"/>
            <a:ext cx="857256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школы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1643042" y="2786058"/>
            <a:ext cx="3000396" cy="642942"/>
            <a:chOff x="1643042" y="2786058"/>
            <a:chExt cx="3000396" cy="642942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1643042" y="2786058"/>
              <a:ext cx="3000396" cy="642942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C00000"/>
                </a:solidFill>
              </a:endParaRPr>
            </a:p>
          </p:txBody>
        </p:sp>
        <p:pic>
          <p:nvPicPr>
            <p:cNvPr id="5" name="Рисунок 4" descr="logo_A3DO_right.jpg"/>
            <p:cNvPicPr>
              <a:picLocks noChangeAspect="1"/>
            </p:cNvPicPr>
            <p:nvPr/>
          </p:nvPicPr>
          <p:blipFill>
            <a:blip r:embed="rId2" cstate="print"/>
            <a:srcRect t="16667" b="16667"/>
            <a:stretch>
              <a:fillRect/>
            </a:stretch>
          </p:blipFill>
          <p:spPr>
            <a:xfrm>
              <a:off x="2214546" y="2786058"/>
              <a:ext cx="1754623" cy="57150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</p:pic>
      </p:grpSp>
      <p:sp>
        <p:nvSpPr>
          <p:cNvPr id="41" name="Стрелка вниз 40"/>
          <p:cNvSpPr/>
          <p:nvPr/>
        </p:nvSpPr>
        <p:spPr>
          <a:xfrm>
            <a:off x="2928926" y="2500306"/>
            <a:ext cx="285752" cy="28575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72000" y="4429132"/>
            <a:ext cx="857256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школы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428728" y="4714884"/>
            <a:ext cx="1500198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Дополнительное образование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357554" y="4714884"/>
            <a:ext cx="1500198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Дополнительное образование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643042" y="4071942"/>
            <a:ext cx="3071834" cy="214314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Формирование   команд 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 rot="5400000" flipH="1" flipV="1">
            <a:off x="785786" y="5143512"/>
            <a:ext cx="71438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 flipH="1" flipV="1">
            <a:off x="4750595" y="5107793"/>
            <a:ext cx="64294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5400000" flipH="1" flipV="1">
            <a:off x="2072464" y="5214156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5400000" flipH="1" flipV="1">
            <a:off x="3822695" y="5250669"/>
            <a:ext cx="356396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571472" y="6072206"/>
            <a:ext cx="8064896" cy="357190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Команды 1 студент +2 школьника (7-11 класс). Участники: СПО + школа / ВУЗ + школа</a:t>
            </a:r>
          </a:p>
        </p:txBody>
      </p:sp>
      <p:sp>
        <p:nvSpPr>
          <p:cNvPr id="87" name="Стрелка вниз 86"/>
          <p:cNvSpPr/>
          <p:nvPr/>
        </p:nvSpPr>
        <p:spPr>
          <a:xfrm rot="16200000" flipH="1">
            <a:off x="6147911" y="4218524"/>
            <a:ext cx="134326" cy="57150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8" name="Стрелка вниз 87"/>
          <p:cNvSpPr/>
          <p:nvPr/>
        </p:nvSpPr>
        <p:spPr>
          <a:xfrm rot="10800000" flipH="1">
            <a:off x="7380312" y="3789040"/>
            <a:ext cx="216024" cy="28290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9" name="Правая фигурная скобка 88"/>
          <p:cNvSpPr/>
          <p:nvPr/>
        </p:nvSpPr>
        <p:spPr>
          <a:xfrm>
            <a:off x="5786446" y="3571876"/>
            <a:ext cx="357190" cy="1857388"/>
          </a:xfrm>
          <a:prstGeom prst="rightBrac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Овал 89"/>
          <p:cNvSpPr/>
          <p:nvPr/>
        </p:nvSpPr>
        <p:spPr>
          <a:xfrm>
            <a:off x="500034" y="1714488"/>
            <a:ext cx="8143932" cy="4286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2483768" y="1484784"/>
            <a:ext cx="4714908" cy="3571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Наблюдательный экспертный совет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57224" y="2000240"/>
            <a:ext cx="4714908" cy="500066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Формирование практико-ориентированных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заданий от индустриальных партнеров Ассоциации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85786" y="5357826"/>
            <a:ext cx="4752528" cy="35719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Участники олимпиад по 3</a:t>
            </a:r>
            <a:r>
              <a:rPr lang="en-US" sz="1400" b="1" dirty="0"/>
              <a:t>D </a:t>
            </a:r>
            <a:r>
              <a:rPr lang="ru-RU" sz="1400" b="1" dirty="0"/>
              <a:t>технологиям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516216" y="2852936"/>
            <a:ext cx="2071702" cy="9286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Всероссийская Олимпиада по 3</a:t>
            </a:r>
            <a:r>
              <a:rPr lang="en-US" sz="1400" b="1" dirty="0"/>
              <a:t>D</a:t>
            </a:r>
            <a:r>
              <a:rPr lang="ru-RU" sz="1400" b="1" dirty="0"/>
              <a:t> технологиям «Наставничество»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500826" y="4071942"/>
            <a:ext cx="2071702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Региональный этап (работа над проектом 2 месяца)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652120" y="1988840"/>
            <a:ext cx="2232248" cy="500066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Реализация полученных решений </a:t>
            </a:r>
          </a:p>
        </p:txBody>
      </p:sp>
      <p:cxnSp>
        <p:nvCxnSpPr>
          <p:cNvPr id="69" name="Скругленная соединительная линия 68"/>
          <p:cNvCxnSpPr/>
          <p:nvPr/>
        </p:nvCxnSpPr>
        <p:spPr>
          <a:xfrm rot="10800000">
            <a:off x="6804248" y="2492896"/>
            <a:ext cx="936104" cy="360040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47667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Europe Normal" charset="0"/>
                <a:ea typeface="Europe Normal" charset="0"/>
                <a:cs typeface="Europe Normal" charset="0"/>
              </a:rPr>
              <a:t>АКТУАЛЬНОСТЬ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30932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   </a:t>
            </a:r>
            <a:r>
              <a:rPr lang="en-US" sz="1400" b="1" dirty="0">
                <a:solidFill>
                  <a:srgbClr val="002060"/>
                </a:solidFill>
              </a:rPr>
              <a:t>http://3dobrazovanie.ru/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142984"/>
            <a:ext cx="40719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Темы проектных задач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олимпиады  лежат в основе развития рынков НТИ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 АэроНет (</a:t>
            </a:r>
            <a:r>
              <a:rPr lang="en-US" b="1" dirty="0">
                <a:solidFill>
                  <a:srgbClr val="002060"/>
                </a:solidFill>
              </a:rPr>
              <a:t>AeroNet</a:t>
            </a:r>
            <a:r>
              <a:rPr lang="ru-RU" b="1" dirty="0">
                <a:solidFill>
                  <a:srgbClr val="002060"/>
                </a:solidFill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МариНет</a:t>
            </a:r>
            <a:r>
              <a:rPr lang="en-US" b="1" dirty="0">
                <a:solidFill>
                  <a:srgbClr val="002060"/>
                </a:solidFill>
              </a:rPr>
              <a:t> (MariNet)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НейроНет</a:t>
            </a:r>
            <a:r>
              <a:rPr lang="en-US" b="1" dirty="0">
                <a:solidFill>
                  <a:srgbClr val="002060"/>
                </a:solidFill>
              </a:rPr>
              <a:t> (NeuroNet)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ХелсНет</a:t>
            </a:r>
            <a:r>
              <a:rPr lang="en-US" b="1" dirty="0">
                <a:solidFill>
                  <a:srgbClr val="002060"/>
                </a:solidFill>
              </a:rPr>
              <a:t> (HealthNet)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ЭнерджиНет (</a:t>
            </a:r>
            <a:r>
              <a:rPr lang="en-US" b="1" dirty="0">
                <a:solidFill>
                  <a:srgbClr val="002060"/>
                </a:solidFill>
              </a:rPr>
              <a:t>EnergyNet)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ТехНет (</a:t>
            </a:r>
            <a:r>
              <a:rPr lang="en-US" b="1" dirty="0">
                <a:solidFill>
                  <a:srgbClr val="002060"/>
                </a:solidFill>
              </a:rPr>
              <a:t>TechNet)</a:t>
            </a:r>
            <a:endParaRPr lang="ru-RU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42984"/>
            <a:ext cx="4000528" cy="2285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28596" y="4357694"/>
            <a:ext cx="1857388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1400" b="1" dirty="0"/>
              <a:t> Командное взаимодействие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4357694"/>
            <a:ext cx="1928826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1400" b="1" dirty="0"/>
              <a:t> Практические инженерные задания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14876" y="4357694"/>
            <a:ext cx="1928826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1400" b="1" dirty="0"/>
              <a:t> Всероссийский охват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58016" y="4357694"/>
            <a:ext cx="1928826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1400" b="1" dirty="0"/>
              <a:t> Формирование международного сотрудничества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3500438"/>
            <a:ext cx="8358214" cy="71438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9550" algn="ctr"/>
            <a:r>
              <a:rPr lang="ru-RU" b="1" dirty="0">
                <a:solidFill>
                  <a:srgbClr val="C00000"/>
                </a:solidFill>
                <a:cs typeface="Calibri"/>
              </a:rPr>
              <a:t>ОЛИМПИАДА ПО </a:t>
            </a:r>
            <a:r>
              <a:rPr lang="en-US" b="1" dirty="0">
                <a:solidFill>
                  <a:srgbClr val="C00000"/>
                </a:solidFill>
                <a:cs typeface="Calibri"/>
              </a:rPr>
              <a:t>3D 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ТЕХНОЛОГИЯМ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cs typeface="Calibri"/>
              </a:rPr>
              <a:t>одна из ПЕРВЫХ </a:t>
            </a:r>
            <a:r>
              <a:rPr lang="ru-RU" b="1" spc="-70" dirty="0">
                <a:solidFill>
                  <a:srgbClr val="C00000"/>
                </a:solidFill>
                <a:cs typeface="Calibri"/>
              </a:rPr>
              <a:t>олимпиад по проектной и  межпредметной деятельности 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в</a:t>
            </a:r>
            <a:r>
              <a:rPr lang="ru-RU" b="1" spc="-117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spc="-12" dirty="0">
                <a:solidFill>
                  <a:srgbClr val="C00000"/>
                </a:solidFill>
                <a:cs typeface="Calibri"/>
              </a:rPr>
              <a:t>РОССИИ</a:t>
            </a:r>
          </a:p>
        </p:txBody>
      </p:sp>
      <p:pic>
        <p:nvPicPr>
          <p:cNvPr id="19" name="Рисунок 18" descr="P42306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5214950"/>
            <a:ext cx="1500166" cy="112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429256" y="5214950"/>
            <a:ext cx="1571634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DSC049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330" y="5214950"/>
            <a:ext cx="1714512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 descr="IMG_17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5214950"/>
            <a:ext cx="1643074" cy="1095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 descr="IMG_1758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43108" y="5214950"/>
            <a:ext cx="1643074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47667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Europe Normal" charset="0"/>
                <a:ea typeface="Europe Normal" charset="0"/>
                <a:cs typeface="Europe Normal" charset="0"/>
              </a:rPr>
              <a:t>МИССИЯ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1560" y="2500306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Создание условий для выявления и поддержки талантливых школьников, увлеченных изучением технологий цифрового производства, аддитивных технологий и новых материалов по направлениям национальной Технологической Инициативы</a:t>
            </a:r>
            <a:r>
              <a:rPr lang="ru-RU" sz="1600" b="1" dirty="0"/>
              <a:t>. </a:t>
            </a:r>
          </a:p>
          <a:p>
            <a:pPr>
              <a:buFont typeface="Arial" pitchFamily="34" charset="0"/>
              <a:buChar char="•"/>
            </a:pP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2000240"/>
            <a:ext cx="7552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Europe" charset="0"/>
                <a:ea typeface="Europe" charset="0"/>
                <a:cs typeface="Europe" charset="0"/>
              </a:rPr>
              <a:t>ЦЕЛЬ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1560" y="1142984"/>
            <a:ext cx="81369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Формирование инженерно-технической элиты, воспитание специалистов, обладающих высокими лидерскими качествами, современным инженерным мышлением, способных решать сложнейшие задачи в высокотехнологичных отраслях экономии страны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30932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   </a:t>
            </a:r>
            <a:r>
              <a:rPr lang="en-US" sz="1400" b="1" dirty="0">
                <a:solidFill>
                  <a:srgbClr val="002060"/>
                </a:solidFill>
              </a:rPr>
              <a:t>http://3dobrazovanie.ru/</a:t>
            </a:r>
            <a:endParaRPr lang="ru-RU" sz="1400" dirty="0"/>
          </a:p>
        </p:txBody>
      </p:sp>
      <p:pic>
        <p:nvPicPr>
          <p:cNvPr id="22" name="Рисунок 21" descr="DSCF388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14810" y="3357562"/>
            <a:ext cx="2000264" cy="1571636"/>
          </a:xfrm>
          <a:prstGeom prst="rect">
            <a:avLst/>
          </a:prstGeom>
        </p:spPr>
      </p:pic>
      <p:pic>
        <p:nvPicPr>
          <p:cNvPr id="25" name="Рисунок 24" descr="1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928794" y="3714752"/>
            <a:ext cx="2286016" cy="1711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обложка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14348" y="4286256"/>
            <a:ext cx="1500198" cy="1627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14348" y="5929330"/>
            <a:ext cx="2143140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Поиск талантливых школьников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215074" y="3357562"/>
            <a:ext cx="2428892" cy="8572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ВЫСОКОКВАЛИФИЦИРОВАННЫЙ ИНЖЕРЕНЕР ВЫСОКОТЕХНОЛОГИЧНЫХ ОТРАСЛЕЙ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5429264"/>
            <a:ext cx="2143140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Мотивация и поддержка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86182" y="4857760"/>
            <a:ext cx="2143140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Ранняя профориентация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072066" y="4214818"/>
            <a:ext cx="2143140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Мотивированный абитуриент</a:t>
            </a:r>
            <a:endParaRPr lang="ru-RU" dirty="0"/>
          </a:p>
        </p:txBody>
      </p:sp>
      <p:pic>
        <p:nvPicPr>
          <p:cNvPr id="26" name="Рисунок 25" descr="PVUyY4ebwak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929322" y="4929198"/>
            <a:ext cx="2571768" cy="1589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3BE6BC7-79F3-4801-A46E-3330E8ABBD6F}"/>
              </a:ext>
            </a:extLst>
          </p:cNvPr>
          <p:cNvSpPr txBox="1"/>
          <p:nvPr/>
        </p:nvSpPr>
        <p:spPr>
          <a:xfrm>
            <a:off x="930445" y="289121"/>
            <a:ext cx="527775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rgbClr val="C00000"/>
                </a:solidFill>
                <a:latin typeface="Europe Normal" charset="0"/>
                <a:ea typeface="Europe Normal" charset="0"/>
                <a:cs typeface="Europe Normal" charset="0"/>
              </a:rPr>
              <a:t>ОЛИМПИАДА «ПЛАНЕТА 3</a:t>
            </a:r>
            <a:r>
              <a:rPr lang="en-US" sz="2100" b="1" dirty="0">
                <a:solidFill>
                  <a:srgbClr val="C00000"/>
                </a:solidFill>
                <a:latin typeface="Europe Normal" charset="0"/>
                <a:ea typeface="Europe Normal" charset="0"/>
                <a:cs typeface="Europe Normal" charset="0"/>
              </a:rPr>
              <a:t>D</a:t>
            </a:r>
            <a:r>
              <a:rPr lang="ru-RU" sz="2100" b="1" dirty="0">
                <a:solidFill>
                  <a:srgbClr val="C00000"/>
                </a:solidFill>
                <a:latin typeface="Europe Normal" charset="0"/>
                <a:ea typeface="Europe Normal" charset="0"/>
                <a:cs typeface="Europe Normal" charset="0"/>
              </a:rPr>
              <a:t>»  </a:t>
            </a:r>
          </a:p>
          <a:p>
            <a:r>
              <a:rPr lang="ru-RU" sz="2100" b="1" dirty="0" smtClean="0">
                <a:solidFill>
                  <a:srgbClr val="C00000"/>
                </a:solidFill>
                <a:latin typeface="Europe Normal" charset="0"/>
                <a:ea typeface="Europe Normal" charset="0"/>
                <a:cs typeface="Europe Normal" charset="0"/>
              </a:rPr>
              <a:t>для </a:t>
            </a:r>
            <a:r>
              <a:rPr lang="ru-RU" sz="2100" b="1" dirty="0">
                <a:solidFill>
                  <a:srgbClr val="C00000"/>
                </a:solidFill>
                <a:latin typeface="Europe Normal" charset="0"/>
                <a:ea typeface="Europe Normal" charset="0"/>
                <a:cs typeface="Europe Normal" charset="0"/>
              </a:rPr>
              <a:t>детей с </a:t>
            </a:r>
            <a:r>
              <a:rPr lang="ru-RU" sz="2100" b="1" dirty="0" smtClean="0">
                <a:solidFill>
                  <a:srgbClr val="C00000"/>
                </a:solidFill>
                <a:latin typeface="Europe Normal" charset="0"/>
                <a:ea typeface="Europe Normal" charset="0"/>
                <a:cs typeface="Europe Normal" charset="0"/>
              </a:rPr>
              <a:t>ограниченными </a:t>
            </a:r>
            <a:r>
              <a:rPr lang="ru-RU" sz="2100" b="1" dirty="0">
                <a:solidFill>
                  <a:srgbClr val="C00000"/>
                </a:solidFill>
                <a:latin typeface="Europe Normal" charset="0"/>
                <a:ea typeface="Europe Normal" charset="0"/>
                <a:cs typeface="Europe Normal" charset="0"/>
              </a:rPr>
              <a:t>возможностями здоровья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29A9679-90AB-428F-A182-C0AB554F36C2}"/>
              </a:ext>
            </a:extLst>
          </p:cNvPr>
          <p:cNvSpPr/>
          <p:nvPr/>
        </p:nvSpPr>
        <p:spPr>
          <a:xfrm>
            <a:off x="311364" y="1512469"/>
            <a:ext cx="1782198" cy="4822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/>
              <a:t>3</a:t>
            </a:r>
            <a:r>
              <a:rPr lang="en-US" sz="1350" b="1" dirty="0"/>
              <a:t>D-</a:t>
            </a:r>
            <a:r>
              <a:rPr lang="ru-RU" sz="1350" b="1" dirty="0"/>
              <a:t>моделирование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CF931D9-B4BA-4AD0-BE46-74DB2E18255E}"/>
              </a:ext>
            </a:extLst>
          </p:cNvPr>
          <p:cNvSpPr/>
          <p:nvPr/>
        </p:nvSpPr>
        <p:spPr>
          <a:xfrm>
            <a:off x="311364" y="2285211"/>
            <a:ext cx="1782198" cy="8968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/>
              <a:t>Объемное рисование –художественное творчество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20079BF-BFA9-4852-9028-108BDACB6903}"/>
              </a:ext>
            </a:extLst>
          </p:cNvPr>
          <p:cNvSpPr/>
          <p:nvPr/>
        </p:nvSpPr>
        <p:spPr>
          <a:xfrm>
            <a:off x="2403428" y="1477632"/>
            <a:ext cx="360873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/>
              <a:t>Создание цифровых объемных моделей при помощи программ для 3</a:t>
            </a:r>
            <a:r>
              <a:rPr lang="en-US" sz="1050" b="1" dirty="0"/>
              <a:t>D</a:t>
            </a:r>
            <a:r>
              <a:rPr lang="ru-RU" sz="1050" b="1" dirty="0"/>
              <a:t> моделирования посредством  примитивов;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72FA922-0D39-416E-AFA8-126270FF063E}"/>
              </a:ext>
            </a:extLst>
          </p:cNvPr>
          <p:cNvSpPr/>
          <p:nvPr/>
        </p:nvSpPr>
        <p:spPr>
          <a:xfrm>
            <a:off x="2485069" y="2362392"/>
            <a:ext cx="232225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/>
              <a:t>Создание объемных </a:t>
            </a:r>
            <a:r>
              <a:rPr lang="ru-RU" sz="1050" b="1" dirty="0" err="1"/>
              <a:t>практико</a:t>
            </a:r>
            <a:r>
              <a:rPr lang="ru-RU" sz="1050" b="1" dirty="0"/>
              <a:t>- ориентированных  творческих работ на основе объемного рисования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23EB63C-5195-4CF7-B85C-F814C20CEB13}"/>
              </a:ext>
            </a:extLst>
          </p:cNvPr>
          <p:cNvSpPr/>
          <p:nvPr/>
        </p:nvSpPr>
        <p:spPr>
          <a:xfrm>
            <a:off x="1528690" y="4589104"/>
            <a:ext cx="6086619" cy="378042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C00000"/>
                </a:solidFill>
              </a:rPr>
              <a:t>В 34 регионах РФ с декабря 2017 г. по январь 2018 г.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06584C5-7E7C-4E25-AF00-791C78D93586}"/>
              </a:ext>
            </a:extLst>
          </p:cNvPr>
          <p:cNvSpPr/>
          <p:nvPr/>
        </p:nvSpPr>
        <p:spPr>
          <a:xfrm>
            <a:off x="326079" y="3335210"/>
            <a:ext cx="1768091" cy="8967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/>
              <a:t>Объемное рисование –техническое творчество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B961944-FEF2-48F4-B5B2-8EA85827BBEC}"/>
              </a:ext>
            </a:extLst>
          </p:cNvPr>
          <p:cNvSpPr/>
          <p:nvPr/>
        </p:nvSpPr>
        <p:spPr>
          <a:xfrm>
            <a:off x="2452491" y="3402250"/>
            <a:ext cx="242715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/>
              <a:t>Создание объемных технических работ (прототипов детских проектов) на основе объемного рисования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719B6EB-28F2-4274-ADF6-BB3172A67652}"/>
              </a:ext>
            </a:extLst>
          </p:cNvPr>
          <p:cNvSpPr/>
          <p:nvPr/>
        </p:nvSpPr>
        <p:spPr>
          <a:xfrm>
            <a:off x="6228184" y="1471490"/>
            <a:ext cx="2455690" cy="5893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/>
              <a:t>Пропедевтика инженерного образования среди ребят с ОВЗ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BC50454-9E80-4249-810F-7FF9398B01EB}"/>
              </a:ext>
            </a:extLst>
          </p:cNvPr>
          <p:cNvSpPr/>
          <p:nvPr/>
        </p:nvSpPr>
        <p:spPr>
          <a:xfrm>
            <a:off x="6227900" y="2285211"/>
            <a:ext cx="2455974" cy="65426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/>
              <a:t>Профориентация и надежда на будущее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FF624E09-37A8-4F82-A71B-C3F303CF8F08}"/>
              </a:ext>
            </a:extLst>
          </p:cNvPr>
          <p:cNvSpPr/>
          <p:nvPr/>
        </p:nvSpPr>
        <p:spPr>
          <a:xfrm>
            <a:off x="6227900" y="3402250"/>
            <a:ext cx="2455974" cy="8297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/>
              <a:t>Проведение региональных поддерживающих мероприятий и мотивационных финальных </a:t>
            </a:r>
          </a:p>
        </p:txBody>
      </p:sp>
      <p:pic>
        <p:nvPicPr>
          <p:cNvPr id="20" name="Picture 11" descr="C:\Users\Ученик-R1\Downloads\Фото_олимпиада-2015-03-22\Фото олимпиада\IMG_3477.JPG">
            <a:extLst>
              <a:ext uri="{FF2B5EF4-FFF2-40B4-BE49-F238E27FC236}">
                <a16:creationId xmlns="" xmlns:a16="http://schemas.microsoft.com/office/drawing/2014/main" id="{98185BC9-4CA9-487E-8717-D26BE866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59" y="5138002"/>
            <a:ext cx="1022862" cy="937624"/>
          </a:xfrm>
          <a:prstGeom prst="rect">
            <a:avLst/>
          </a:prstGeom>
          <a:noFill/>
        </p:spPr>
      </p:pic>
      <p:pic>
        <p:nvPicPr>
          <p:cNvPr id="21" name="Picture 2" descr="D:\426 данные\Лена\Ассоциация зд образования\Олимпиады регионы\Москва_Олимпиада_Политех.колледж_док-ки\фото\Для фотоотчета\DSC00018.jpg">
            <a:extLst>
              <a:ext uri="{FF2B5EF4-FFF2-40B4-BE49-F238E27FC236}">
                <a16:creationId xmlns="" xmlns:a16="http://schemas.microsoft.com/office/drawing/2014/main" id="{CE9A19C4-3315-4452-BD40-C028CC399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2807" y="5138002"/>
            <a:ext cx="1285884" cy="857256"/>
          </a:xfrm>
          <a:prstGeom prst="rect">
            <a:avLst/>
          </a:prstGeom>
          <a:noFill/>
        </p:spPr>
      </p:pic>
      <p:pic>
        <p:nvPicPr>
          <p:cNvPr id="22" name="Picture 12" descr="C:\Users\Ученик-R1\Downloads\Фото_олимпиада-2015-03-22\Фото олимпиада\IMG_3478.JPG">
            <a:extLst>
              <a:ext uri="{FF2B5EF4-FFF2-40B4-BE49-F238E27FC236}">
                <a16:creationId xmlns="" xmlns:a16="http://schemas.microsoft.com/office/drawing/2014/main" id="{8B4655FD-7846-495E-A043-3AEBAA51D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635" y="5142747"/>
            <a:ext cx="897077" cy="1125148"/>
          </a:xfrm>
          <a:prstGeom prst="rect">
            <a:avLst/>
          </a:prstGeom>
          <a:noFill/>
        </p:spPr>
      </p:pic>
      <p:pic>
        <p:nvPicPr>
          <p:cNvPr id="23" name="Picture 10" descr="C:\Users\Ученик-R1\Downloads\Фото_олимпиада-2015-03-22\Фото олимпиада\IMG_3476.JPG">
            <a:extLst>
              <a:ext uri="{FF2B5EF4-FFF2-40B4-BE49-F238E27FC236}">
                <a16:creationId xmlns="" xmlns:a16="http://schemas.microsoft.com/office/drawing/2014/main" id="{7C3C0713-CFA2-44E8-8CEE-E98BFB2C5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3904" y="5312213"/>
            <a:ext cx="910835" cy="785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7610717"/>
      </p:ext>
    </p:extLst>
  </p:cSld>
  <p:clrMapOvr>
    <a:masterClrMapping/>
  </p:clrMapOvr>
  <p:transition spd="med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476672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Europe Normal" charset="0"/>
                <a:ea typeface="Europe Normal" charset="0"/>
                <a:cs typeface="Europe Normal" charset="0"/>
              </a:rPr>
              <a:t>III </a:t>
            </a:r>
            <a:r>
              <a:rPr lang="ru-RU" sz="2800" b="1" dirty="0">
                <a:solidFill>
                  <a:srgbClr val="C00000"/>
                </a:solidFill>
                <a:latin typeface="Europe Normal" charset="0"/>
                <a:ea typeface="Europe Normal" charset="0"/>
                <a:cs typeface="Europe Normal" charset="0"/>
              </a:rPr>
              <a:t>открытая «Всероссийская  </a:t>
            </a:r>
          </a:p>
          <a:p>
            <a:r>
              <a:rPr lang="ru-RU" sz="2800" b="1" dirty="0">
                <a:solidFill>
                  <a:srgbClr val="C00000"/>
                </a:solidFill>
                <a:latin typeface="Europe Normal" charset="0"/>
                <a:ea typeface="Europe Normal" charset="0"/>
                <a:cs typeface="Europe Normal" charset="0"/>
              </a:rPr>
              <a:t>олимпиада по 3</a:t>
            </a:r>
            <a:r>
              <a:rPr lang="en-US" sz="2800" b="1" dirty="0">
                <a:solidFill>
                  <a:srgbClr val="C00000"/>
                </a:solidFill>
                <a:latin typeface="Europe Normal" charset="0"/>
                <a:ea typeface="Europe Normal" charset="0"/>
                <a:cs typeface="Europe Normal" charset="0"/>
              </a:rPr>
              <a:t>D </a:t>
            </a:r>
            <a:r>
              <a:rPr lang="ru-RU" sz="2800" b="1" dirty="0">
                <a:solidFill>
                  <a:srgbClr val="C00000"/>
                </a:solidFill>
                <a:latin typeface="Europe Normal" charset="0"/>
                <a:ea typeface="Europe Normal" charset="0"/>
                <a:cs typeface="Europe Normal" charset="0"/>
              </a:rPr>
              <a:t>технологиям»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14348" y="1487064"/>
            <a:ext cx="8001056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III </a:t>
            </a:r>
            <a:r>
              <a:rPr lang="ru-RU" b="1" dirty="0"/>
              <a:t>открытая Всероссийская Олимпиада (апрель 2018)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714612" y="2143116"/>
            <a:ext cx="3384376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Командный инжиниринг</a:t>
            </a:r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4353411" y="2004515"/>
            <a:ext cx="224004" cy="7257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058428" y="3511268"/>
            <a:ext cx="20882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3</a:t>
            </a:r>
            <a:r>
              <a:rPr lang="en-US" sz="1400" b="1" dirty="0"/>
              <a:t>D-</a:t>
            </a:r>
            <a:r>
              <a:rPr lang="ru-RU" sz="1400" b="1" dirty="0"/>
              <a:t>печать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251116" y="3151228"/>
            <a:ext cx="1584176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защита проекта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3362684" y="3511268"/>
            <a:ext cx="2232248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3</a:t>
            </a:r>
            <a:r>
              <a:rPr lang="en-US" sz="1400" b="1" dirty="0"/>
              <a:t>D-</a:t>
            </a:r>
            <a:r>
              <a:rPr lang="ru-RU" sz="1400" b="1" dirty="0"/>
              <a:t>сканирование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5738948" y="3511268"/>
            <a:ext cx="1944216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объемное рисование</a:t>
            </a:r>
          </a:p>
        </p:txBody>
      </p:sp>
      <p:cxnSp>
        <p:nvCxnSpPr>
          <p:cNvPr id="87" name="Прямая со стрелкой 86"/>
          <p:cNvCxnSpPr/>
          <p:nvPr/>
        </p:nvCxnSpPr>
        <p:spPr>
          <a:xfrm flipV="1">
            <a:off x="2138548" y="2575164"/>
            <a:ext cx="57606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V="1">
            <a:off x="3938748" y="257516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stCxn id="79" idx="1"/>
          </p:cNvCxnSpPr>
          <p:nvPr/>
        </p:nvCxnSpPr>
        <p:spPr>
          <a:xfrm flipH="1" flipV="1">
            <a:off x="5738948" y="2575164"/>
            <a:ext cx="151216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H="1" flipV="1">
            <a:off x="5378908" y="2575164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V="1">
            <a:off x="1994532" y="2575164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flipV="1">
            <a:off x="2210556" y="2575164"/>
            <a:ext cx="144016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rot="5400000" flipH="1" flipV="1">
            <a:off x="4036215" y="3036091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H="1" flipV="1">
            <a:off x="4874852" y="2575164"/>
            <a:ext cx="86409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flipH="1" flipV="1">
            <a:off x="6098988" y="2575164"/>
            <a:ext cx="57606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4946860" y="2719180"/>
            <a:ext cx="3744416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прототипирование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5306900" y="3151228"/>
            <a:ext cx="1656184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проектная работа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2858628" y="3151228"/>
            <a:ext cx="20882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инженерный рисунок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482364" y="2719180"/>
            <a:ext cx="3603250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сборка и настройка 3</a:t>
            </a:r>
            <a:r>
              <a:rPr lang="en-US" sz="1400" b="1" dirty="0"/>
              <a:t>D </a:t>
            </a:r>
            <a:r>
              <a:rPr lang="ru-RU" sz="1400" b="1" dirty="0"/>
              <a:t>принтера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38348" y="3151228"/>
            <a:ext cx="1944216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3</a:t>
            </a:r>
            <a:r>
              <a:rPr lang="en-US" sz="1400" b="1" dirty="0"/>
              <a:t>D-</a:t>
            </a:r>
            <a:r>
              <a:rPr lang="ru-RU" sz="1400" b="1" dirty="0"/>
              <a:t>моделирование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71472" y="3929066"/>
            <a:ext cx="8064896" cy="857256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Участники: победители региональных отборочных этапов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 Олимпиад по 3</a:t>
            </a:r>
            <a:r>
              <a:rPr lang="en-US" sz="1600" b="1" dirty="0">
                <a:solidFill>
                  <a:srgbClr val="002060"/>
                </a:solidFill>
              </a:rPr>
              <a:t>D </a:t>
            </a:r>
            <a:r>
              <a:rPr lang="ru-RU" sz="1600" b="1" dirty="0">
                <a:solidFill>
                  <a:srgbClr val="002060"/>
                </a:solidFill>
              </a:rPr>
              <a:t>технологиям общего направления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Команды по 4 человека 10+ и 14+</a:t>
            </a:r>
          </a:p>
        </p:txBody>
      </p:sp>
      <p:pic>
        <p:nvPicPr>
          <p:cNvPr id="34" name="Рисунок 33" descr="P4240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072074"/>
            <a:ext cx="2107388" cy="140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Рисунок 34" descr="P423067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357422" y="5072074"/>
            <a:ext cx="1987833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Рисунок 35" descr="P423064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429124" y="5072074"/>
            <a:ext cx="2214578" cy="1441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Рисунок 36" descr="042516_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5072074"/>
            <a:ext cx="2143448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476672"/>
            <a:ext cx="4674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Europe Normal" charset="0"/>
                <a:ea typeface="Europe Normal" charset="0"/>
                <a:cs typeface="Europe Normal" charset="0"/>
              </a:rPr>
              <a:t>ЭТАПЫ ОЛИМПИАДЫ 2017-2018 гг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3108" y="1571612"/>
            <a:ext cx="1500198" cy="936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РАЙОННЫЕ ОЛИМПИАДЫ*</a:t>
            </a:r>
          </a:p>
          <a:p>
            <a:pPr algn="ctr"/>
            <a:r>
              <a:rPr lang="ru-RU" sz="1200" b="1" dirty="0"/>
              <a:t>*отборочный этап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1571612"/>
            <a:ext cx="1500198" cy="936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РЕГИОНАЛЬНЫЕ ОЛИМПИАДЫ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286644" y="1571612"/>
            <a:ext cx="1571636" cy="936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ВСЕРОССИЙСКИЙ ЭТАП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1556792"/>
            <a:ext cx="1461250" cy="936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Подготовительный период</a:t>
            </a:r>
          </a:p>
          <a:p>
            <a:pPr algn="ctr"/>
            <a:r>
              <a:rPr lang="ru-RU" sz="1200" b="1" dirty="0"/>
              <a:t>к региональным отборочным этапам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1928794" y="2000240"/>
            <a:ext cx="21431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3643306" y="2000240"/>
            <a:ext cx="21431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7893012" y="2608318"/>
            <a:ext cx="360040" cy="1440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2678038" y="2608318"/>
            <a:ext cx="360040" cy="1440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4463988" y="2608318"/>
            <a:ext cx="360040" cy="1440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1034964" y="2608318"/>
            <a:ext cx="360040" cy="1440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72132" y="4221088"/>
            <a:ext cx="1428760" cy="12796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Участники: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Региональные победители и эксперты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358082" y="4221088"/>
            <a:ext cx="1428760" cy="12796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Участники: Победители региональных отборочных и эксперты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42910" y="5572140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Все олимпиадные задания являются метапредметными и объединяют знания школьников во многих общих предметах: физика, математика, химия, черчение, биология, история, литература и т.д.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7072330" y="2000240"/>
            <a:ext cx="21431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 вправо 29"/>
          <p:cNvSpPr/>
          <p:nvPr/>
        </p:nvSpPr>
        <p:spPr>
          <a:xfrm>
            <a:off x="5357818" y="2000240"/>
            <a:ext cx="21431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572132" y="1571612"/>
            <a:ext cx="1500198" cy="936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ПОДГОТОВКА К ВСЕРОССИЙСКОМУ ЭТАПУ</a:t>
            </a:r>
          </a:p>
        </p:txBody>
      </p:sp>
      <p:sp>
        <p:nvSpPr>
          <p:cNvPr id="37" name="Стрелка вправо 36"/>
          <p:cNvSpPr/>
          <p:nvPr/>
        </p:nvSpPr>
        <p:spPr>
          <a:xfrm rot="5400000">
            <a:off x="6178500" y="2608318"/>
            <a:ext cx="360040" cy="1440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00034" y="2928934"/>
            <a:ext cx="1428760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До  15 декабря 2017 года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00034" y="4214818"/>
            <a:ext cx="1428760" cy="12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Участники: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Педагоги, школьники студенты в регионах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143108" y="4214818"/>
            <a:ext cx="1428760" cy="12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Участники: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Педагоги, школьники студенты в регионах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857620" y="4214818"/>
            <a:ext cx="1428760" cy="12334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Участники: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Педагоги, школьники студенты в регионах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143108" y="2928934"/>
            <a:ext cx="1428760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Период: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С 15 ноября – 10 декабря 2017 г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1 раз в уч. год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857620" y="2928934"/>
            <a:ext cx="1428760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Период:</a:t>
            </a:r>
          </a:p>
          <a:p>
            <a:pPr algn="ctr"/>
            <a:r>
              <a:rPr lang="ru-RU" sz="1400" b="1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15 -</a:t>
            </a:r>
            <a:r>
              <a:rPr lang="ru-RU" sz="1400" b="1">
                <a:solidFill>
                  <a:schemeClr val="tx1"/>
                </a:solidFill>
              </a:rPr>
              <a:t>16.12.2017 или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 19-20.01.2018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1 раз в уч. год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572132" y="2928934"/>
            <a:ext cx="1428760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Период: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С 19 января по 31 марта 2018 г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358082" y="2928934"/>
            <a:ext cx="1428760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Период: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Апрель 2018 г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1 раз в учебный год</a:t>
            </a:r>
          </a:p>
        </p:txBody>
      </p:sp>
    </p:spTree>
  </p:cSld>
  <p:clrMapOvr>
    <a:masterClrMapping/>
  </p:clrMapOvr>
  <p:transition spd="med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ogo_A3DO_right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0"/>
            <a:ext cx="3180516" cy="16036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1560" y="1704904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2015-2016 гг. год участие представителей 3-х стран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1875" y="606753"/>
            <a:ext cx="50642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Europe Normal" charset="0"/>
                <a:ea typeface="Europe Normal" charset="0"/>
                <a:cs typeface="Europe Normal" charset="0"/>
              </a:rPr>
              <a:t>Международное сотрудничество</a:t>
            </a:r>
            <a:endParaRPr lang="ru-RU" sz="2800" dirty="0">
              <a:latin typeface="Europe Normal" charset="0"/>
              <a:ea typeface="Europe Normal" charset="0"/>
              <a:cs typeface="Europe Norm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139796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2017-2018 гг. год участие в финале представителей 30 стран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1608" y="4153355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2018 г. выездные мероприятия с целью комплексного внедрения проекта на территории 4 стран Евросоюза и международной конференцией.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349131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2016-2017 гг. год участие в финале представителей 19 стран</a:t>
            </a:r>
          </a:p>
        </p:txBody>
      </p:sp>
    </p:spTree>
    <p:extLst>
      <p:ext uri="{BB962C8B-B14F-4D97-AF65-F5344CB8AC3E}">
        <p14:creationId xmlns:p14="http://schemas.microsoft.com/office/powerpoint/2010/main" val="517914470"/>
      </p:ext>
    </p:extLst>
  </p:cSld>
  <p:clrMapOvr>
    <a:masterClrMapping/>
  </p:clrMapOvr>
  <p:transition spd="med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548801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ГЕОГРАФИЯ ПРОЕКТА</a:t>
            </a:r>
          </a:p>
        </p:txBody>
      </p:sp>
      <p:pic>
        <p:nvPicPr>
          <p:cNvPr id="19" name="Рисунок 18" descr="karta-okrugov-r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1340770"/>
            <a:ext cx="6624735" cy="3033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1" y="3212976"/>
            <a:ext cx="236366" cy="334088"/>
          </a:xfrm>
          <a:prstGeom prst="rect">
            <a:avLst/>
          </a:prstGeom>
        </p:spPr>
      </p:pic>
      <p:pic>
        <p:nvPicPr>
          <p:cNvPr id="11" name="Рисунок 10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2996952"/>
            <a:ext cx="236366" cy="334088"/>
          </a:xfrm>
          <a:prstGeom prst="rect">
            <a:avLst/>
          </a:prstGeom>
        </p:spPr>
      </p:pic>
      <p:pic>
        <p:nvPicPr>
          <p:cNvPr id="12" name="Рисунок 11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7" y="2492896"/>
            <a:ext cx="236366" cy="334088"/>
          </a:xfrm>
          <a:prstGeom prst="rect">
            <a:avLst/>
          </a:prstGeom>
        </p:spPr>
      </p:pic>
      <p:pic>
        <p:nvPicPr>
          <p:cNvPr id="13" name="Рисунок 12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5" y="2060848"/>
            <a:ext cx="236366" cy="334088"/>
          </a:xfrm>
          <a:prstGeom prst="rect">
            <a:avLst/>
          </a:prstGeom>
        </p:spPr>
      </p:pic>
      <p:pic>
        <p:nvPicPr>
          <p:cNvPr id="14" name="Рисунок 13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9" y="2852936"/>
            <a:ext cx="236366" cy="334088"/>
          </a:xfrm>
          <a:prstGeom prst="rect">
            <a:avLst/>
          </a:prstGeom>
        </p:spPr>
      </p:pic>
      <p:pic>
        <p:nvPicPr>
          <p:cNvPr id="15" name="Рисунок 14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429000"/>
            <a:ext cx="236367" cy="334088"/>
          </a:xfrm>
          <a:prstGeom prst="rect">
            <a:avLst/>
          </a:prstGeom>
        </p:spPr>
      </p:pic>
      <p:pic>
        <p:nvPicPr>
          <p:cNvPr id="16" name="Рисунок 15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717032"/>
            <a:ext cx="236367" cy="334088"/>
          </a:xfrm>
          <a:prstGeom prst="rect">
            <a:avLst/>
          </a:prstGeom>
        </p:spPr>
      </p:pic>
      <p:pic>
        <p:nvPicPr>
          <p:cNvPr id="17" name="Рисунок 16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7" y="2996952"/>
            <a:ext cx="236366" cy="334088"/>
          </a:xfrm>
          <a:prstGeom prst="rect">
            <a:avLst/>
          </a:prstGeom>
        </p:spPr>
      </p:pic>
      <p:pic>
        <p:nvPicPr>
          <p:cNvPr id="18" name="Рисунок 17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3" y="2708920"/>
            <a:ext cx="236366" cy="334088"/>
          </a:xfrm>
          <a:prstGeom prst="rect">
            <a:avLst/>
          </a:prstGeom>
        </p:spPr>
      </p:pic>
      <p:pic>
        <p:nvPicPr>
          <p:cNvPr id="20" name="Рисунок 19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5" y="2996952"/>
            <a:ext cx="236366" cy="334088"/>
          </a:xfrm>
          <a:prstGeom prst="rect">
            <a:avLst/>
          </a:prstGeom>
        </p:spPr>
      </p:pic>
      <p:pic>
        <p:nvPicPr>
          <p:cNvPr id="21" name="Рисунок 20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5" y="2420888"/>
            <a:ext cx="236366" cy="334088"/>
          </a:xfrm>
          <a:prstGeom prst="rect">
            <a:avLst/>
          </a:prstGeom>
        </p:spPr>
      </p:pic>
      <p:pic>
        <p:nvPicPr>
          <p:cNvPr id="22" name="Рисунок 21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9" y="2348880"/>
            <a:ext cx="236366" cy="334088"/>
          </a:xfrm>
          <a:prstGeom prst="rect">
            <a:avLst/>
          </a:prstGeom>
        </p:spPr>
      </p:pic>
      <p:pic>
        <p:nvPicPr>
          <p:cNvPr id="23" name="Рисунок 22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7" y="1916832"/>
            <a:ext cx="236366" cy="334088"/>
          </a:xfrm>
          <a:prstGeom prst="rect">
            <a:avLst/>
          </a:prstGeom>
        </p:spPr>
      </p:pic>
      <p:pic>
        <p:nvPicPr>
          <p:cNvPr id="24" name="Рисунок 23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9" y="2564904"/>
            <a:ext cx="236366" cy="334088"/>
          </a:xfrm>
          <a:prstGeom prst="rect">
            <a:avLst/>
          </a:prstGeom>
        </p:spPr>
      </p:pic>
      <p:pic>
        <p:nvPicPr>
          <p:cNvPr id="26" name="Рисунок 25" descr="karta-okrugov-r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7" y="3501008"/>
            <a:ext cx="6624734" cy="3033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691952" y="1493168"/>
            <a:ext cx="63367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rgbClr val="C00000"/>
                </a:solidFill>
              </a:rPr>
              <a:t>2015-2017 гг – 25 РЕГИОНА РФ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55776" y="3573016"/>
            <a:ext cx="59046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rgbClr val="C00000"/>
                </a:solidFill>
              </a:rPr>
              <a:t>2017-2018 гг –  40 РЕГИОНОВ РФ</a:t>
            </a:r>
          </a:p>
        </p:txBody>
      </p:sp>
      <p:pic>
        <p:nvPicPr>
          <p:cNvPr id="29" name="Рисунок 28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5013176"/>
            <a:ext cx="236367" cy="334088"/>
          </a:xfrm>
          <a:prstGeom prst="rect">
            <a:avLst/>
          </a:prstGeom>
        </p:spPr>
      </p:pic>
      <p:pic>
        <p:nvPicPr>
          <p:cNvPr id="31" name="Рисунок 30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7" y="5229200"/>
            <a:ext cx="236366" cy="334088"/>
          </a:xfrm>
          <a:prstGeom prst="rect">
            <a:avLst/>
          </a:prstGeom>
        </p:spPr>
      </p:pic>
      <p:pic>
        <p:nvPicPr>
          <p:cNvPr id="32" name="Рисунок 31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9" y="5373216"/>
            <a:ext cx="236366" cy="334088"/>
          </a:xfrm>
          <a:prstGeom prst="rect">
            <a:avLst/>
          </a:prstGeom>
        </p:spPr>
      </p:pic>
      <p:pic>
        <p:nvPicPr>
          <p:cNvPr id="33" name="Рисунок 32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5" y="5517232"/>
            <a:ext cx="236366" cy="334088"/>
          </a:xfrm>
          <a:prstGeom prst="rect">
            <a:avLst/>
          </a:prstGeom>
        </p:spPr>
      </p:pic>
      <p:pic>
        <p:nvPicPr>
          <p:cNvPr id="34" name="Рисунок 33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7" y="5517232"/>
            <a:ext cx="236366" cy="334088"/>
          </a:xfrm>
          <a:prstGeom prst="rect">
            <a:avLst/>
          </a:prstGeom>
        </p:spPr>
      </p:pic>
      <p:pic>
        <p:nvPicPr>
          <p:cNvPr id="35" name="Рисунок 34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4797152"/>
            <a:ext cx="236366" cy="334088"/>
          </a:xfrm>
          <a:prstGeom prst="rect">
            <a:avLst/>
          </a:prstGeom>
        </p:spPr>
      </p:pic>
      <p:pic>
        <p:nvPicPr>
          <p:cNvPr id="36" name="Рисунок 35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7" y="5085184"/>
            <a:ext cx="236366" cy="334088"/>
          </a:xfrm>
          <a:prstGeom prst="rect">
            <a:avLst/>
          </a:prstGeom>
        </p:spPr>
      </p:pic>
      <p:pic>
        <p:nvPicPr>
          <p:cNvPr id="37" name="Рисунок 36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7" y="5229200"/>
            <a:ext cx="236366" cy="334088"/>
          </a:xfrm>
          <a:prstGeom prst="rect">
            <a:avLst/>
          </a:prstGeom>
        </p:spPr>
      </p:pic>
      <p:pic>
        <p:nvPicPr>
          <p:cNvPr id="38" name="Рисунок 37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7" y="6021288"/>
            <a:ext cx="236366" cy="334088"/>
          </a:xfrm>
          <a:prstGeom prst="rect">
            <a:avLst/>
          </a:prstGeom>
        </p:spPr>
      </p:pic>
      <p:pic>
        <p:nvPicPr>
          <p:cNvPr id="39" name="Рисунок 38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3" y="4653136"/>
            <a:ext cx="236366" cy="334088"/>
          </a:xfrm>
          <a:prstGeom prst="rect">
            <a:avLst/>
          </a:prstGeom>
        </p:spPr>
      </p:pic>
      <p:pic>
        <p:nvPicPr>
          <p:cNvPr id="40" name="Рисунок 39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7" y="5733256"/>
            <a:ext cx="236366" cy="334088"/>
          </a:xfrm>
          <a:prstGeom prst="rect">
            <a:avLst/>
          </a:prstGeom>
        </p:spPr>
      </p:pic>
      <p:pic>
        <p:nvPicPr>
          <p:cNvPr id="41" name="Рисунок 40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1" y="4653136"/>
            <a:ext cx="236366" cy="334088"/>
          </a:xfrm>
          <a:prstGeom prst="rect">
            <a:avLst/>
          </a:prstGeom>
        </p:spPr>
      </p:pic>
      <p:pic>
        <p:nvPicPr>
          <p:cNvPr id="42" name="Рисунок 41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7" y="4221088"/>
            <a:ext cx="236366" cy="334088"/>
          </a:xfrm>
          <a:prstGeom prst="rect">
            <a:avLst/>
          </a:prstGeom>
        </p:spPr>
      </p:pic>
      <p:pic>
        <p:nvPicPr>
          <p:cNvPr id="43" name="Рисунок 42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9" y="4149080"/>
            <a:ext cx="236366" cy="334088"/>
          </a:xfrm>
          <a:prstGeom prst="rect">
            <a:avLst/>
          </a:prstGeom>
        </p:spPr>
      </p:pic>
      <p:pic>
        <p:nvPicPr>
          <p:cNvPr id="44" name="Рисунок 43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9" y="4077072"/>
            <a:ext cx="236366" cy="334088"/>
          </a:xfrm>
          <a:prstGeom prst="rect">
            <a:avLst/>
          </a:prstGeom>
        </p:spPr>
      </p:pic>
      <p:pic>
        <p:nvPicPr>
          <p:cNvPr id="45" name="Рисунок 44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725144"/>
            <a:ext cx="236367" cy="334088"/>
          </a:xfrm>
          <a:prstGeom prst="rect">
            <a:avLst/>
          </a:prstGeom>
        </p:spPr>
      </p:pic>
      <p:pic>
        <p:nvPicPr>
          <p:cNvPr id="46" name="Рисунок 45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9" y="4653136"/>
            <a:ext cx="236366" cy="334088"/>
          </a:xfrm>
          <a:prstGeom prst="rect">
            <a:avLst/>
          </a:prstGeom>
        </p:spPr>
      </p:pic>
      <p:pic>
        <p:nvPicPr>
          <p:cNvPr id="47" name="Рисунок 46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5" y="4509120"/>
            <a:ext cx="236366" cy="334088"/>
          </a:xfrm>
          <a:prstGeom prst="rect">
            <a:avLst/>
          </a:prstGeom>
        </p:spPr>
      </p:pic>
      <p:pic>
        <p:nvPicPr>
          <p:cNvPr id="48" name="Рисунок 47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365104"/>
            <a:ext cx="236367" cy="334088"/>
          </a:xfrm>
          <a:prstGeom prst="rect">
            <a:avLst/>
          </a:prstGeom>
        </p:spPr>
      </p:pic>
      <p:pic>
        <p:nvPicPr>
          <p:cNvPr id="49" name="Рисунок 48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9" y="5949280"/>
            <a:ext cx="236366" cy="334088"/>
          </a:xfrm>
          <a:prstGeom prst="rect">
            <a:avLst/>
          </a:prstGeom>
        </p:spPr>
      </p:pic>
      <p:pic>
        <p:nvPicPr>
          <p:cNvPr id="50" name="Рисунок 49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5" y="5445224"/>
            <a:ext cx="236366" cy="334088"/>
          </a:xfrm>
          <a:prstGeom prst="rect">
            <a:avLst/>
          </a:prstGeom>
        </p:spPr>
      </p:pic>
      <p:pic>
        <p:nvPicPr>
          <p:cNvPr id="51" name="Рисунок 50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9" y="5733256"/>
            <a:ext cx="236366" cy="334088"/>
          </a:xfrm>
          <a:prstGeom prst="rect">
            <a:avLst/>
          </a:prstGeom>
        </p:spPr>
      </p:pic>
      <p:pic>
        <p:nvPicPr>
          <p:cNvPr id="52" name="Рисунок 51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3" y="5229200"/>
            <a:ext cx="236366" cy="334088"/>
          </a:xfrm>
          <a:prstGeom prst="rect">
            <a:avLst/>
          </a:prstGeom>
        </p:spPr>
      </p:pic>
      <p:pic>
        <p:nvPicPr>
          <p:cNvPr id="53" name="Рисунок 52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5" y="5229200"/>
            <a:ext cx="236366" cy="334088"/>
          </a:xfrm>
          <a:prstGeom prst="rect">
            <a:avLst/>
          </a:prstGeom>
        </p:spPr>
      </p:pic>
      <p:pic>
        <p:nvPicPr>
          <p:cNvPr id="54" name="Рисунок 53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3" y="5085184"/>
            <a:ext cx="236366" cy="334088"/>
          </a:xfrm>
          <a:prstGeom prst="rect">
            <a:avLst/>
          </a:prstGeom>
        </p:spPr>
      </p:pic>
      <p:pic>
        <p:nvPicPr>
          <p:cNvPr id="55" name="Рисунок 54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6289" y="5525616"/>
            <a:ext cx="236366" cy="334088"/>
          </a:xfrm>
          <a:prstGeom prst="rect">
            <a:avLst/>
          </a:prstGeom>
        </p:spPr>
      </p:pic>
      <p:pic>
        <p:nvPicPr>
          <p:cNvPr id="56" name="Рисунок 55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5229200"/>
            <a:ext cx="236367" cy="334088"/>
          </a:xfrm>
          <a:prstGeom prst="rect">
            <a:avLst/>
          </a:prstGeom>
        </p:spPr>
      </p:pic>
      <p:pic>
        <p:nvPicPr>
          <p:cNvPr id="58" name="Рисунок 57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3" y="5445224"/>
            <a:ext cx="236366" cy="334088"/>
          </a:xfrm>
          <a:prstGeom prst="rect">
            <a:avLst/>
          </a:prstGeom>
        </p:spPr>
      </p:pic>
      <p:pic>
        <p:nvPicPr>
          <p:cNvPr id="59" name="Рисунок 58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5" y="5229200"/>
            <a:ext cx="236366" cy="334088"/>
          </a:xfrm>
          <a:prstGeom prst="rect">
            <a:avLst/>
          </a:prstGeom>
        </p:spPr>
      </p:pic>
      <p:pic>
        <p:nvPicPr>
          <p:cNvPr id="61" name="Рисунок 60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0576" y="5534000"/>
            <a:ext cx="236367" cy="334088"/>
          </a:xfrm>
          <a:prstGeom prst="rect">
            <a:avLst/>
          </a:prstGeom>
        </p:spPr>
      </p:pic>
      <p:pic>
        <p:nvPicPr>
          <p:cNvPr id="62" name="Рисунок 61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1" y="5013176"/>
            <a:ext cx="236366" cy="334088"/>
          </a:xfrm>
          <a:prstGeom prst="rect">
            <a:avLst/>
          </a:prstGeom>
        </p:spPr>
      </p:pic>
      <p:pic>
        <p:nvPicPr>
          <p:cNvPr id="63" name="Рисунок 62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3" y="4797152"/>
            <a:ext cx="236366" cy="334088"/>
          </a:xfrm>
          <a:prstGeom prst="rect">
            <a:avLst/>
          </a:prstGeom>
        </p:spPr>
      </p:pic>
      <p:pic>
        <p:nvPicPr>
          <p:cNvPr id="64" name="Рисунок 63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8176" y="5381600"/>
            <a:ext cx="236367" cy="334088"/>
          </a:xfrm>
          <a:prstGeom prst="rect">
            <a:avLst/>
          </a:prstGeom>
        </p:spPr>
      </p:pic>
      <p:pic>
        <p:nvPicPr>
          <p:cNvPr id="65" name="Рисунок 64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0577" y="5534000"/>
            <a:ext cx="236366" cy="334088"/>
          </a:xfrm>
          <a:prstGeom prst="rect">
            <a:avLst/>
          </a:prstGeom>
        </p:spPr>
      </p:pic>
      <p:pic>
        <p:nvPicPr>
          <p:cNvPr id="67" name="Рисунок 66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1" y="5157192"/>
            <a:ext cx="236366" cy="334088"/>
          </a:xfrm>
          <a:prstGeom prst="rect">
            <a:avLst/>
          </a:prstGeom>
        </p:spPr>
      </p:pic>
      <p:pic>
        <p:nvPicPr>
          <p:cNvPr id="68" name="Рисунок 67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3" y="4941168"/>
            <a:ext cx="236366" cy="334088"/>
          </a:xfrm>
          <a:prstGeom prst="rect">
            <a:avLst/>
          </a:prstGeom>
        </p:spPr>
      </p:pic>
      <p:pic>
        <p:nvPicPr>
          <p:cNvPr id="69" name="Рисунок 68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3" y="5301208"/>
            <a:ext cx="236366" cy="334088"/>
          </a:xfrm>
          <a:prstGeom prst="rect">
            <a:avLst/>
          </a:prstGeom>
        </p:spPr>
      </p:pic>
      <p:pic>
        <p:nvPicPr>
          <p:cNvPr id="70" name="Рисунок 69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1" y="4365104"/>
            <a:ext cx="236366" cy="334088"/>
          </a:xfrm>
          <a:prstGeom prst="rect">
            <a:avLst/>
          </a:prstGeom>
        </p:spPr>
      </p:pic>
      <p:pic>
        <p:nvPicPr>
          <p:cNvPr id="71" name="Рисунок 70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5" y="4869160"/>
            <a:ext cx="236366" cy="334088"/>
          </a:xfrm>
          <a:prstGeom prst="rect">
            <a:avLst/>
          </a:prstGeom>
        </p:spPr>
      </p:pic>
      <p:pic>
        <p:nvPicPr>
          <p:cNvPr id="72" name="Рисунок 71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3" y="4221088"/>
            <a:ext cx="236366" cy="334088"/>
          </a:xfrm>
          <a:prstGeom prst="rect">
            <a:avLst/>
          </a:prstGeom>
        </p:spPr>
      </p:pic>
      <p:pic>
        <p:nvPicPr>
          <p:cNvPr id="73" name="Рисунок 72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9" y="3861048"/>
            <a:ext cx="236366" cy="334088"/>
          </a:xfrm>
          <a:prstGeom prst="rect">
            <a:avLst/>
          </a:prstGeom>
        </p:spPr>
      </p:pic>
      <p:pic>
        <p:nvPicPr>
          <p:cNvPr id="74" name="Рисунок 73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928934"/>
            <a:ext cx="236366" cy="334088"/>
          </a:xfrm>
          <a:prstGeom prst="rect">
            <a:avLst/>
          </a:prstGeom>
        </p:spPr>
      </p:pic>
      <p:pic>
        <p:nvPicPr>
          <p:cNvPr id="75" name="Рисунок 74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2500" y="3081334"/>
            <a:ext cx="236366" cy="334088"/>
          </a:xfrm>
          <a:prstGeom prst="rect">
            <a:avLst/>
          </a:prstGeom>
        </p:spPr>
      </p:pic>
      <p:pic>
        <p:nvPicPr>
          <p:cNvPr id="76" name="Рисунок 75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3214686"/>
            <a:ext cx="236366" cy="334088"/>
          </a:xfrm>
          <a:prstGeom prst="rect">
            <a:avLst/>
          </a:prstGeom>
        </p:spPr>
      </p:pic>
      <p:pic>
        <p:nvPicPr>
          <p:cNvPr id="77" name="Рисунок 76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3214686"/>
            <a:ext cx="236366" cy="334088"/>
          </a:xfrm>
          <a:prstGeom prst="rect">
            <a:avLst/>
          </a:prstGeom>
        </p:spPr>
      </p:pic>
      <p:pic>
        <p:nvPicPr>
          <p:cNvPr id="78" name="Рисунок 77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571744"/>
            <a:ext cx="236366" cy="334088"/>
          </a:xfrm>
          <a:prstGeom prst="rect">
            <a:avLst/>
          </a:prstGeom>
        </p:spPr>
      </p:pic>
      <p:pic>
        <p:nvPicPr>
          <p:cNvPr id="79" name="Рисунок 78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071678"/>
            <a:ext cx="236366" cy="334088"/>
          </a:xfrm>
          <a:prstGeom prst="rect">
            <a:avLst/>
          </a:prstGeom>
        </p:spPr>
      </p:pic>
      <p:pic>
        <p:nvPicPr>
          <p:cNvPr id="80" name="Рисунок 79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000372"/>
            <a:ext cx="236366" cy="334088"/>
          </a:xfrm>
          <a:prstGeom prst="rect">
            <a:avLst/>
          </a:prstGeom>
        </p:spPr>
      </p:pic>
      <p:pic>
        <p:nvPicPr>
          <p:cNvPr id="81" name="Рисунок 80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5640" y="3152772"/>
            <a:ext cx="236366" cy="334088"/>
          </a:xfrm>
          <a:prstGeom prst="rect">
            <a:avLst/>
          </a:prstGeom>
        </p:spPr>
      </p:pic>
      <p:pic>
        <p:nvPicPr>
          <p:cNvPr id="82" name="Рисунок 81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857496"/>
            <a:ext cx="236366" cy="334088"/>
          </a:xfrm>
          <a:prstGeom prst="rect">
            <a:avLst/>
          </a:prstGeom>
        </p:spPr>
      </p:pic>
      <p:pic>
        <p:nvPicPr>
          <p:cNvPr id="83" name="Рисунок 82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571744"/>
            <a:ext cx="236366" cy="334088"/>
          </a:xfrm>
          <a:prstGeom prst="rect">
            <a:avLst/>
          </a:prstGeom>
        </p:spPr>
      </p:pic>
      <p:pic>
        <p:nvPicPr>
          <p:cNvPr id="84" name="Рисунок 83" descr="post-253182-13005684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857496"/>
            <a:ext cx="236366" cy="33408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476672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Europe Normal" charset="0"/>
                <a:ea typeface="Europe Normal" charset="0"/>
                <a:cs typeface="Europe Normal" charset="0"/>
              </a:rPr>
              <a:t>СТАТИСТИКА ОЛИМПИАД</a:t>
            </a:r>
          </a:p>
          <a:p>
            <a:r>
              <a:rPr lang="ru-RU" sz="2800" b="1" dirty="0">
                <a:solidFill>
                  <a:srgbClr val="C00000"/>
                </a:solidFill>
                <a:latin typeface="Europe Normal" charset="0"/>
                <a:ea typeface="Europe Normal" charset="0"/>
                <a:cs typeface="Europe Normal" charset="0"/>
              </a:rPr>
              <a:t>И ПЛАНЫ</a:t>
            </a:r>
          </a:p>
        </p:txBody>
      </p:sp>
      <p:pic>
        <p:nvPicPr>
          <p:cNvPr id="26" name="Рисунок 25" descr="IMG_099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6858016" y="4786322"/>
            <a:ext cx="1857388" cy="1289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630932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   </a:t>
            </a:r>
            <a:r>
              <a:rPr lang="en-US" sz="1400" b="1" dirty="0">
                <a:solidFill>
                  <a:srgbClr val="002060"/>
                </a:solidFill>
              </a:rPr>
              <a:t>http://3dobrazovanie.ru/</a:t>
            </a:r>
            <a:endParaRPr lang="ru-RU" sz="14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71472" y="1397000"/>
          <a:ext cx="8215372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59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16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2015-2016</a:t>
                      </a:r>
                      <a:r>
                        <a:rPr lang="ru-RU" sz="1400" baseline="0" dirty="0"/>
                        <a:t> учебный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2016-2017</a:t>
                      </a:r>
                      <a:r>
                        <a:rPr lang="ru-RU" sz="1400" baseline="0" dirty="0"/>
                        <a:t> учебный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2017-2018</a:t>
                      </a:r>
                      <a:r>
                        <a:rPr lang="ru-RU" sz="1400" baseline="0" dirty="0"/>
                        <a:t> учебный год (план)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Количество регионов участников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Количество участвующих образовательных организаций в отборочных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</a:rPr>
                        <a:t> этапах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307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510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Количество школьников- участников региональных отборочных этапов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630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1557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2700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Количество участников Всероссийской олимпиады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272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Рисунок 11" descr="P42105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428860" y="4786322"/>
            <a:ext cx="4360866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P422055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7185" y="4786322"/>
            <a:ext cx="1800237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47667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Europe Normal" charset="0"/>
                <a:ea typeface="Europe Normal" charset="0"/>
                <a:cs typeface="Europe Normal" charset="0"/>
              </a:rPr>
              <a:t>ОЖИДАЕМЫЕ РЕЗУЛЬТАТЫ</a:t>
            </a:r>
          </a:p>
        </p:txBody>
      </p:sp>
      <p:pic>
        <p:nvPicPr>
          <p:cNvPr id="20" name="Рисунок 19" descr="logo_A3DO_right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4509120"/>
            <a:ext cx="1452324" cy="732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11560" y="1196752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ru-RU" sz="1600" dirty="0"/>
              <a:t>Увеличение доли школьников, занимающихся научно-техническим творчеством</a:t>
            </a:r>
          </a:p>
          <a:p>
            <a:endParaRPr lang="ru-RU" sz="800" dirty="0"/>
          </a:p>
          <a:p>
            <a:pPr>
              <a:buFont typeface="Arial" pitchFamily="34" charset="0"/>
              <a:buChar char="•"/>
            </a:pPr>
            <a:r>
              <a:rPr lang="ru-RU" sz="1600" dirty="0"/>
              <a:t> Развитие инновационных методов преподавания обычных образовательных предметов в рамках ФГОС – технология, информатика, геометрия и т.д.</a:t>
            </a:r>
          </a:p>
          <a:p>
            <a:endParaRPr lang="ru-RU" sz="800" dirty="0"/>
          </a:p>
          <a:p>
            <a:pPr>
              <a:buFont typeface="Arial" pitchFamily="34" charset="0"/>
              <a:buChar char="•"/>
            </a:pPr>
            <a:r>
              <a:rPr lang="ru-RU" sz="1600" dirty="0"/>
              <a:t> Выход на международное сотрудничество с целью реализации совместных реализации совместных программ для развития конкурентоспособного будущего инженерного состава страны</a:t>
            </a:r>
          </a:p>
          <a:p>
            <a:endParaRPr lang="ru-RU" sz="800" dirty="0"/>
          </a:p>
          <a:p>
            <a:pPr>
              <a:buFont typeface="Arial" pitchFamily="34" charset="0"/>
              <a:buChar char="•"/>
            </a:pPr>
            <a:r>
              <a:rPr lang="ru-RU" sz="1600" dirty="0"/>
              <a:t> Приобщение инвестиционных средств на развитие новых направлений в образовательной среде Российских школ</a:t>
            </a:r>
          </a:p>
          <a:p>
            <a:endParaRPr lang="ru-RU" sz="800" dirty="0"/>
          </a:p>
          <a:p>
            <a:pPr>
              <a:buFont typeface="Arial" pitchFamily="34" charset="0"/>
              <a:buChar char="•"/>
            </a:pPr>
            <a:r>
              <a:rPr lang="ru-RU" sz="1600" dirty="0"/>
              <a:t> Приобретения знаний и опыта у участников программы по инновационным направлениям развития мировых держав.</a:t>
            </a:r>
          </a:p>
        </p:txBody>
      </p:sp>
      <p:pic>
        <p:nvPicPr>
          <p:cNvPr id="14" name="Рисунок 13" descr="_MG_706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596" y="4214818"/>
            <a:ext cx="3357554" cy="1731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5373216"/>
            <a:ext cx="3995936" cy="1344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IMG_20170301_15501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643570" y="4143380"/>
            <a:ext cx="3214710" cy="173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Europe Normal" charset="0"/>
                <a:ea typeface="Europe Normal" charset="0"/>
                <a:cs typeface="Europe Normal" charset="0"/>
              </a:rPr>
              <a:t>ПАРТНЕРЫ ПРОЕКТА</a:t>
            </a:r>
          </a:p>
        </p:txBody>
      </p:sp>
      <p:pic>
        <p:nvPicPr>
          <p:cNvPr id="8" name="Рисунок 7" descr="jskillslogo-300x17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1868" y="1500174"/>
            <a:ext cx="1378263" cy="78581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АСИ 1.jpg"/>
          <p:cNvPicPr>
            <a:picLocks noChangeAspect="1"/>
          </p:cNvPicPr>
          <p:nvPr/>
        </p:nvPicPr>
        <p:blipFill>
          <a:blip r:embed="rId3" cstate="print"/>
          <a:srcRect l="2041" r="2040" b="7119"/>
          <a:stretch>
            <a:fillRect/>
          </a:stretch>
        </p:blipFill>
        <p:spPr>
          <a:xfrm>
            <a:off x="357158" y="1214422"/>
            <a:ext cx="3090101" cy="144643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download-131.png"/>
          <p:cNvPicPr>
            <a:picLocks noChangeAspect="1"/>
          </p:cNvPicPr>
          <p:nvPr/>
        </p:nvPicPr>
        <p:blipFill>
          <a:blip r:embed="rId4" cstate="print"/>
          <a:srcRect l="228" t="8666" r="24" b="13341"/>
          <a:stretch>
            <a:fillRect/>
          </a:stretch>
        </p:blipFill>
        <p:spPr>
          <a:xfrm>
            <a:off x="2500298" y="3143248"/>
            <a:ext cx="1628824" cy="84965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gerbe_smena_obschiy_new_46.jpg"/>
          <p:cNvPicPr>
            <a:picLocks noChangeAspect="1"/>
          </p:cNvPicPr>
          <p:nvPr/>
        </p:nvPicPr>
        <p:blipFill>
          <a:blip r:embed="rId5" cstate="print"/>
          <a:srcRect t="4138" r="2867" b="685"/>
          <a:stretch>
            <a:fillRect/>
          </a:stretch>
        </p:blipFill>
        <p:spPr>
          <a:xfrm>
            <a:off x="5500694" y="3143248"/>
            <a:ext cx="1557956" cy="87397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0" y="630932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   </a:t>
            </a:r>
            <a:r>
              <a:rPr lang="en-US" sz="1400" b="1" dirty="0">
                <a:solidFill>
                  <a:srgbClr val="002060"/>
                </a:solidFill>
              </a:rPr>
              <a:t>http://3dobrazovanie.ru/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7422" y="2714620"/>
            <a:ext cx="4860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002060"/>
                </a:solidFill>
              </a:rPr>
              <a:t>ПРОВЕДЕНИЕ ПРОФИЛЬНЫХ СМЕН</a:t>
            </a:r>
          </a:p>
        </p:txBody>
      </p:sp>
      <p:pic>
        <p:nvPicPr>
          <p:cNvPr id="15" name="Рисунок 14" descr="ленгрупп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1500174"/>
            <a:ext cx="1742055" cy="78581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27584" y="4149080"/>
            <a:ext cx="77768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002060"/>
                </a:solidFill>
              </a:rPr>
              <a:t>ВЕДУЩИЕ РЕСУРСНЫЕ ЦЕНТРЫ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3528" y="4653136"/>
            <a:ext cx="2808312" cy="1224136"/>
          </a:xfrm>
          <a:prstGeom prst="roundRect">
            <a:avLst/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ru-RU" sz="1600" b="1" dirty="0">
                <a:solidFill>
                  <a:srgbClr val="002060"/>
                </a:solidFill>
              </a:rPr>
              <a:t>Политехнический колледж №8 им. И.Ф. Павлова </a:t>
            </a:r>
          </a:p>
          <a:p>
            <a:pPr lvl="2"/>
            <a:r>
              <a:rPr lang="ru-RU" sz="1600" b="1" dirty="0">
                <a:solidFill>
                  <a:srgbClr val="002060"/>
                </a:solidFill>
              </a:rPr>
              <a:t>г. Москва</a:t>
            </a:r>
          </a:p>
        </p:txBody>
      </p:sp>
      <p:pic>
        <p:nvPicPr>
          <p:cNvPr id="22" name="Рисунок 21" descr="новый-Логотип-2-ПК8-300x3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4869160"/>
            <a:ext cx="792088" cy="792088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3275856" y="4653136"/>
            <a:ext cx="2808312" cy="1224136"/>
          </a:xfrm>
          <a:prstGeom prst="roundRect">
            <a:avLst/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ru-RU" sz="1600" b="1" dirty="0">
                <a:solidFill>
                  <a:srgbClr val="002060"/>
                </a:solidFill>
              </a:rPr>
              <a:t>Академическая гимназия №56</a:t>
            </a:r>
          </a:p>
          <a:p>
            <a:pPr lvl="2"/>
            <a:r>
              <a:rPr lang="ru-RU" sz="1600" b="1" dirty="0">
                <a:solidFill>
                  <a:srgbClr val="002060"/>
                </a:solidFill>
              </a:rPr>
              <a:t>г. Санкт-Петербург</a:t>
            </a:r>
          </a:p>
        </p:txBody>
      </p:sp>
      <p:pic>
        <p:nvPicPr>
          <p:cNvPr id="23" name="Рисунок 22" descr="Bober--PN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4725144"/>
            <a:ext cx="1080120" cy="1051992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6156176" y="4653136"/>
            <a:ext cx="2808312" cy="1224136"/>
          </a:xfrm>
          <a:prstGeom prst="roundRect">
            <a:avLst/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ru-RU" sz="1600" b="1" dirty="0">
                <a:solidFill>
                  <a:srgbClr val="002060"/>
                </a:solidFill>
              </a:rPr>
              <a:t>Новосибирский государственный педагогический университет</a:t>
            </a:r>
          </a:p>
          <a:p>
            <a:pPr lvl="2"/>
            <a:r>
              <a:rPr lang="ru-RU" sz="1600" b="1" dirty="0">
                <a:solidFill>
                  <a:srgbClr val="002060"/>
                </a:solidFill>
              </a:rPr>
              <a:t>г. Новосибирск</a:t>
            </a:r>
          </a:p>
        </p:txBody>
      </p:sp>
      <p:pic>
        <p:nvPicPr>
          <p:cNvPr id="24" name="Рисунок 23" descr="Logo-НГПУ-Новосибирск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28184" y="4869160"/>
            <a:ext cx="936104" cy="779457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7072330" y="1500174"/>
            <a:ext cx="1714512" cy="78581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30" name="Рисунок 29" descr="logo_rus-01.png"/>
          <p:cNvPicPr>
            <a:picLocks noChangeAspect="1"/>
          </p:cNvPicPr>
          <p:nvPr/>
        </p:nvPicPr>
        <p:blipFill>
          <a:blip r:embed="rId10" cstate="print"/>
          <a:srcRect l="6527" t="4330" r="5582" b="15291"/>
          <a:stretch>
            <a:fillRect/>
          </a:stretch>
        </p:blipFill>
        <p:spPr>
          <a:xfrm>
            <a:off x="7143768" y="1500174"/>
            <a:ext cx="1579753" cy="74741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7158" y="2140836"/>
            <a:ext cx="85520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</a:rPr>
              <a:t>ПРИГЛАШАЕТ ПРИСОЕДИНИТСЯ К ПРОЕКТУ</a:t>
            </a:r>
          </a:p>
          <a:p>
            <a:pPr algn="ctr"/>
            <a:r>
              <a:rPr lang="ru-RU" sz="2500" b="1" dirty="0">
                <a:solidFill>
                  <a:srgbClr val="C00000"/>
                </a:solidFill>
              </a:rPr>
              <a:t>ИНЖЕНЕРЫ БУДУЩЕГО: 3</a:t>
            </a:r>
            <a:r>
              <a:rPr lang="en-US" sz="2500" b="1" dirty="0">
                <a:solidFill>
                  <a:srgbClr val="C00000"/>
                </a:solidFill>
              </a:rPr>
              <a:t>D</a:t>
            </a:r>
            <a:r>
              <a:rPr lang="ru-RU" sz="2500" b="1" dirty="0">
                <a:solidFill>
                  <a:srgbClr val="C00000"/>
                </a:solidFill>
              </a:rPr>
              <a:t> ТЕХНОЛОГИИ В ОБРАЗОВАНИИ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30932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   </a:t>
            </a:r>
            <a:r>
              <a:rPr lang="en-US" sz="1400" b="1" dirty="0">
                <a:solidFill>
                  <a:srgbClr val="002060"/>
                </a:solidFill>
              </a:rPr>
              <a:t>http://3dobrazovanie.ru/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3140968"/>
            <a:ext cx="80648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500" b="1" dirty="0">
                <a:solidFill>
                  <a:srgbClr val="002060"/>
                </a:solidFill>
              </a:rPr>
              <a:t>Образовательные организации всех типов</a:t>
            </a:r>
            <a:endParaRPr lang="ru-RU" sz="25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4149080"/>
            <a:ext cx="82573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500" b="1" dirty="0">
                <a:solidFill>
                  <a:srgbClr val="002060"/>
                </a:solidFill>
              </a:rPr>
              <a:t>Партнеров и спонсоров для развития проекта </a:t>
            </a:r>
            <a:endParaRPr lang="ru-RU" sz="25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3645024"/>
            <a:ext cx="8217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500" b="1" dirty="0">
                <a:solidFill>
                  <a:srgbClr val="002060"/>
                </a:solidFill>
              </a:rPr>
              <a:t>Авторов и соавторов методической литературы</a:t>
            </a:r>
            <a:endParaRPr lang="ru-RU" sz="2500" dirty="0">
              <a:solidFill>
                <a:srgbClr val="002060"/>
              </a:solidFill>
            </a:endParaRPr>
          </a:p>
        </p:txBody>
      </p:sp>
      <p:sp>
        <p:nvSpPr>
          <p:cNvPr id="11" name="object 3"/>
          <p:cNvSpPr txBox="1">
            <a:spLocks/>
          </p:cNvSpPr>
          <p:nvPr/>
        </p:nvSpPr>
        <p:spPr>
          <a:xfrm>
            <a:off x="577850" y="4641166"/>
            <a:ext cx="7994678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01" marR="5960" indent="-14901" algn="ctr">
              <a:defRPr/>
            </a:pPr>
            <a:r>
              <a:rPr lang="ru-RU" sz="1600" b="1" kern="0" dirty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КОНТАКТНЫЕ ДАННЫЕ</a:t>
            </a:r>
          </a:p>
          <a:p>
            <a:pPr marL="14901" marR="5960" indent="-14901" algn="ctr"/>
            <a:r>
              <a:rPr lang="ru-RU" sz="1600" dirty="0"/>
              <a:t>г. Санкт-Петербург</a:t>
            </a:r>
          </a:p>
          <a:p>
            <a:pPr marL="14901" marR="5960" indent="-14901" algn="ctr"/>
            <a:r>
              <a:rPr lang="ru-RU" sz="1600" dirty="0"/>
              <a:t> наб. Обводного канала 134-136-138А, корп. 71, офис 426.</a:t>
            </a:r>
          </a:p>
          <a:p>
            <a:pPr marL="14901" marR="5960" indent="-14901" algn="ctr"/>
            <a:r>
              <a:rPr lang="ru-RU" sz="1600" dirty="0"/>
              <a:t>тел.: 8 (812)718-62-09   </a:t>
            </a:r>
            <a:r>
              <a:rPr lang="en-US" sz="1600" dirty="0"/>
              <a:t>e</a:t>
            </a:r>
            <a:r>
              <a:rPr lang="ru-RU" sz="1600" dirty="0"/>
              <a:t>-</a:t>
            </a:r>
            <a:r>
              <a:rPr lang="en-US" sz="1600" dirty="0"/>
              <a:t>mail</a:t>
            </a:r>
            <a:r>
              <a:rPr lang="ru-RU" sz="1600" dirty="0"/>
              <a:t>: </a:t>
            </a:r>
            <a:r>
              <a:rPr lang="ru-RU" sz="1600" dirty="0">
                <a:hlinkClick r:id="rId3"/>
              </a:rPr>
              <a:t>3</a:t>
            </a:r>
            <a:r>
              <a:rPr lang="en-US" sz="1600" dirty="0">
                <a:hlinkClick r:id="rId3"/>
              </a:rPr>
              <a:t>d</a:t>
            </a:r>
            <a:r>
              <a:rPr lang="ru-RU" sz="1600" b="1" dirty="0">
                <a:hlinkClick r:id="rId3"/>
              </a:rPr>
              <a:t>_</a:t>
            </a:r>
            <a:r>
              <a:rPr lang="en-US" sz="1600" dirty="0">
                <a:hlinkClick r:id="rId3"/>
              </a:rPr>
              <a:t>obrazovanie</a:t>
            </a:r>
            <a:r>
              <a:rPr lang="ru-RU" sz="1600" dirty="0">
                <a:hlinkClick r:id="rId3"/>
              </a:rPr>
              <a:t>@</a:t>
            </a:r>
            <a:r>
              <a:rPr lang="en-US" sz="1600" dirty="0">
                <a:hlinkClick r:id="rId3"/>
              </a:rPr>
              <a:t>bk</a:t>
            </a:r>
            <a:r>
              <a:rPr lang="ru-RU" sz="1600" dirty="0">
                <a:hlinkClick r:id="rId3"/>
              </a:rPr>
              <a:t>.</a:t>
            </a:r>
            <a:r>
              <a:rPr lang="en-US" sz="1600" dirty="0" err="1" smtClean="0">
                <a:hlinkClick r:id="rId3"/>
              </a:rPr>
              <a:t>ru</a:t>
            </a:r>
            <a:endParaRPr lang="ru-RU" sz="1600" dirty="0" smtClean="0"/>
          </a:p>
          <a:p>
            <a:pPr marL="14901" marR="5960" indent="-14901" algn="ctr"/>
            <a:r>
              <a:rPr lang="ru-RU" sz="1600" b="1" dirty="0"/>
              <a:t>Региональный координатор проекта</a:t>
            </a:r>
            <a:r>
              <a:rPr lang="ru-RU" sz="1600" b="1"/>
              <a:t>: </a:t>
            </a:r>
            <a:endParaRPr lang="ru-RU" sz="1600" b="1" smtClean="0"/>
          </a:p>
          <a:p>
            <a:pPr marL="14901" marR="5960" indent="-14901" algn="ctr"/>
            <a:r>
              <a:rPr lang="ru-RU" sz="1600" b="1" smtClean="0"/>
              <a:t>Босташвили</a:t>
            </a:r>
            <a:r>
              <a:rPr lang="ru-RU" sz="1600" b="1" dirty="0" smtClean="0"/>
              <a:t> </a:t>
            </a:r>
            <a:r>
              <a:rPr lang="ru-RU" sz="1600" b="1" dirty="0"/>
              <a:t>Алена Владимировна, (8442) 20-11-55 (доб.1321)</a:t>
            </a:r>
          </a:p>
          <a:p>
            <a:pPr marL="14901" marR="5960" indent="-14901" algn="ctr"/>
            <a:endParaRPr lang="ru-RU" sz="1600" b="1" kern="0" dirty="0">
              <a:solidFill>
                <a:srgbClr val="C00000"/>
              </a:solidFill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79988"/>
            <a:ext cx="5349875" cy="3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/>
            <a:r>
              <a:rPr spc="-5" dirty="0"/>
              <a:t>Применение 3D печати в мире</a:t>
            </a:r>
          </a:p>
        </p:txBody>
      </p:sp>
      <p:sp>
        <p:nvSpPr>
          <p:cNvPr id="3" name="object 3"/>
          <p:cNvSpPr/>
          <p:nvPr/>
        </p:nvSpPr>
        <p:spPr>
          <a:xfrm>
            <a:off x="552149" y="1418845"/>
            <a:ext cx="4404359" cy="4538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981149" y="2180845"/>
            <a:ext cx="8382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28%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00149" y="4771645"/>
            <a:ext cx="685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23%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6949" y="4619245"/>
            <a:ext cx="762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15%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7349" y="3247645"/>
            <a:ext cx="685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11%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3549" y="2638045"/>
            <a:ext cx="685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9%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61749" y="2104645"/>
            <a:ext cx="609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8%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23749" y="1952245"/>
            <a:ext cx="685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800" b="1" dirty="0">
                <a:latin typeface="Calibri"/>
                <a:cs typeface="Calibri"/>
              </a:rPr>
              <a:t>4</a:t>
            </a:r>
            <a:r>
              <a:rPr sz="2800" b="1" dirty="0" smtClean="0">
                <a:latin typeface="Calibri"/>
                <a:cs typeface="Calibri"/>
              </a:rPr>
              <a:t>%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11159" y="133011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0" y="0"/>
                </a:moveTo>
                <a:lnTo>
                  <a:pt x="97662" y="0"/>
                </a:lnTo>
                <a:lnTo>
                  <a:pt x="97662" y="97662"/>
                </a:lnTo>
                <a:lnTo>
                  <a:pt x="0" y="97662"/>
                </a:lnTo>
                <a:lnTo>
                  <a:pt x="0" y="0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/>
          <a:lstStyle/>
          <a:p>
            <a:endParaRPr b="1" dirty="0">
              <a:latin typeface="+mj-l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8359" y="1281718"/>
            <a:ext cx="3669665" cy="84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099"/>
              </a:lnSpc>
            </a:pPr>
            <a:r>
              <a:rPr b="1" spc="-5" dirty="0">
                <a:latin typeface="+mj-lt"/>
                <a:cs typeface="Calibri"/>
              </a:rPr>
              <a:t>Промышленность, проектирование, разработки  </a:t>
            </a:r>
            <a:r>
              <a:rPr b="1" dirty="0">
                <a:latin typeface="+mj-lt"/>
                <a:cs typeface="Calibri"/>
              </a:rPr>
              <a:t>и </a:t>
            </a:r>
            <a:r>
              <a:rPr b="1" spc="-5" dirty="0">
                <a:latin typeface="+mj-lt"/>
                <a:cs typeface="Calibri"/>
              </a:rPr>
              <a:t>концептуальное</a:t>
            </a:r>
            <a:r>
              <a:rPr b="1" spc="-55" dirty="0">
                <a:latin typeface="+mj-lt"/>
                <a:cs typeface="Calibri"/>
              </a:rPr>
              <a:t> </a:t>
            </a:r>
            <a:r>
              <a:rPr b="1" spc="-10" dirty="0">
                <a:latin typeface="+mj-lt"/>
                <a:cs typeface="Calibri"/>
              </a:rPr>
              <a:t>моделирование</a:t>
            </a:r>
            <a:endParaRPr b="1" dirty="0">
              <a:latin typeface="+mj-lt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11159" y="216831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0" y="0"/>
                </a:moveTo>
                <a:lnTo>
                  <a:pt x="97662" y="0"/>
                </a:lnTo>
                <a:lnTo>
                  <a:pt x="97662" y="97662"/>
                </a:lnTo>
                <a:lnTo>
                  <a:pt x="0" y="97662"/>
                </a:lnTo>
                <a:lnTo>
                  <a:pt x="0" y="0"/>
                </a:lnTo>
                <a:close/>
              </a:path>
            </a:pathLst>
          </a:custGeom>
          <a:solidFill>
            <a:srgbClr val="953735"/>
          </a:solidFill>
        </p:spPr>
        <p:txBody>
          <a:bodyPr wrap="square" lIns="0" tIns="0" rIns="0" bIns="0" rtlCol="0"/>
          <a:lstStyle/>
          <a:p>
            <a:endParaRPr b="1" dirty="0">
              <a:latin typeface="+mj-l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68359" y="2196118"/>
            <a:ext cx="33761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 dirty="0">
                <a:latin typeface="+mj-lt"/>
                <a:cs typeface="Calibri"/>
              </a:rPr>
              <a:t>Архитектура </a:t>
            </a:r>
            <a:r>
              <a:rPr b="1" dirty="0">
                <a:latin typeface="+mj-lt"/>
                <a:cs typeface="Calibri"/>
              </a:rPr>
              <a:t>и</a:t>
            </a:r>
            <a:r>
              <a:rPr b="1" spc="-45" dirty="0">
                <a:latin typeface="+mj-lt"/>
                <a:cs typeface="Calibri"/>
              </a:rPr>
              <a:t> </a:t>
            </a:r>
            <a:r>
              <a:rPr b="1" spc="-10" dirty="0">
                <a:latin typeface="+mj-lt"/>
                <a:cs typeface="Calibri"/>
              </a:rPr>
              <a:t>строительство</a:t>
            </a:r>
            <a:endParaRPr b="1" dirty="0">
              <a:latin typeface="+mj-lt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11159" y="262551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0" y="0"/>
                </a:moveTo>
                <a:lnTo>
                  <a:pt x="97662" y="0"/>
                </a:lnTo>
                <a:lnTo>
                  <a:pt x="97662" y="97662"/>
                </a:lnTo>
                <a:lnTo>
                  <a:pt x="0" y="9766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b="1" dirty="0">
              <a:latin typeface="+mj-l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68359" y="2729518"/>
            <a:ext cx="21569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 dirty="0">
                <a:latin typeface="+mj-lt"/>
                <a:cs typeface="Calibri"/>
              </a:rPr>
              <a:t>Образование</a:t>
            </a:r>
            <a:endParaRPr b="1" dirty="0">
              <a:latin typeface="+mj-lt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11159" y="323511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0" y="0"/>
                </a:moveTo>
                <a:lnTo>
                  <a:pt x="97662" y="0"/>
                </a:lnTo>
                <a:lnTo>
                  <a:pt x="97662" y="97662"/>
                </a:lnTo>
                <a:lnTo>
                  <a:pt x="0" y="97662"/>
                </a:lnTo>
                <a:lnTo>
                  <a:pt x="0" y="0"/>
                </a:lnTo>
                <a:close/>
              </a:path>
            </a:pathLst>
          </a:custGeom>
          <a:solidFill>
            <a:srgbClr val="B9CDE5"/>
          </a:solidFill>
        </p:spPr>
        <p:txBody>
          <a:bodyPr wrap="square" lIns="0" tIns="0" rIns="0" bIns="0" rtlCol="0"/>
          <a:lstStyle/>
          <a:p>
            <a:endParaRPr b="1" dirty="0">
              <a:latin typeface="+mj-l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44559" y="3339118"/>
            <a:ext cx="16235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latin typeface="+mj-lt"/>
                <a:cs typeface="Calibri"/>
              </a:rPr>
              <a:t>Н</a:t>
            </a:r>
            <a:r>
              <a:rPr b="1" spc="-15" dirty="0">
                <a:latin typeface="+mj-lt"/>
                <a:cs typeface="Calibri"/>
              </a:rPr>
              <a:t>а</a:t>
            </a:r>
            <a:r>
              <a:rPr b="1" dirty="0">
                <a:latin typeface="+mj-lt"/>
                <a:cs typeface="Calibri"/>
              </a:rPr>
              <a:t>у</a:t>
            </a:r>
            <a:r>
              <a:rPr b="1" spc="-30" dirty="0">
                <a:latin typeface="+mj-lt"/>
                <a:cs typeface="Calibri"/>
              </a:rPr>
              <a:t>к</a:t>
            </a:r>
            <a:r>
              <a:rPr b="1" dirty="0">
                <a:latin typeface="+mj-lt"/>
                <a:cs typeface="Calibri"/>
              </a:rPr>
              <a:t>а</a:t>
            </a:r>
          </a:p>
        </p:txBody>
      </p:sp>
      <p:sp>
        <p:nvSpPr>
          <p:cNvPr id="19" name="object 19"/>
          <p:cNvSpPr/>
          <p:nvPr/>
        </p:nvSpPr>
        <p:spPr>
          <a:xfrm>
            <a:off x="5111159" y="384471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0" y="0"/>
                </a:moveTo>
                <a:lnTo>
                  <a:pt x="97662" y="0"/>
                </a:lnTo>
                <a:lnTo>
                  <a:pt x="97662" y="97662"/>
                </a:lnTo>
                <a:lnTo>
                  <a:pt x="0" y="97662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b="1" dirty="0">
              <a:latin typeface="+mj-l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44559" y="3948718"/>
            <a:ext cx="29951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20" dirty="0">
                <a:latin typeface="+mj-lt"/>
                <a:cs typeface="Calibri"/>
              </a:rPr>
              <a:t>Культура </a:t>
            </a:r>
            <a:r>
              <a:rPr b="1" dirty="0">
                <a:latin typeface="+mj-lt"/>
                <a:cs typeface="Calibri"/>
              </a:rPr>
              <a:t>и</a:t>
            </a:r>
            <a:r>
              <a:rPr b="1" spc="-75" dirty="0">
                <a:latin typeface="+mj-lt"/>
                <a:cs typeface="Calibri"/>
              </a:rPr>
              <a:t> </a:t>
            </a:r>
            <a:r>
              <a:rPr b="1" spc="-5" dirty="0">
                <a:latin typeface="+mj-lt"/>
                <a:cs typeface="Calibri"/>
              </a:rPr>
              <a:t>искусство</a:t>
            </a:r>
            <a:endParaRPr b="1" dirty="0">
              <a:latin typeface="+mj-lt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111159" y="453051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0" y="0"/>
                </a:moveTo>
                <a:lnTo>
                  <a:pt x="97662" y="0"/>
                </a:lnTo>
                <a:lnTo>
                  <a:pt x="97662" y="97662"/>
                </a:lnTo>
                <a:lnTo>
                  <a:pt x="0" y="9766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b="1" dirty="0">
              <a:latin typeface="+mj-l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44559" y="4558318"/>
            <a:ext cx="17759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latin typeface="+mj-lt"/>
                <a:cs typeface="Calibri"/>
              </a:rPr>
              <a:t>М</a:t>
            </a:r>
            <a:r>
              <a:rPr b="1" spc="-30" dirty="0">
                <a:latin typeface="+mj-lt"/>
                <a:cs typeface="Calibri"/>
              </a:rPr>
              <a:t>е</a:t>
            </a:r>
            <a:r>
              <a:rPr b="1" spc="-5" dirty="0">
                <a:latin typeface="+mj-lt"/>
                <a:cs typeface="Calibri"/>
              </a:rPr>
              <a:t>ди</a:t>
            </a:r>
            <a:r>
              <a:rPr b="1" spc="-10" dirty="0">
                <a:latin typeface="+mj-lt"/>
                <a:cs typeface="Calibri"/>
              </a:rPr>
              <a:t>ц</a:t>
            </a:r>
            <a:r>
              <a:rPr b="1" spc="-5" dirty="0">
                <a:latin typeface="+mj-lt"/>
                <a:cs typeface="Calibri"/>
              </a:rPr>
              <a:t>и</a:t>
            </a:r>
            <a:r>
              <a:rPr b="1" dirty="0">
                <a:latin typeface="+mj-lt"/>
                <a:cs typeface="Calibri"/>
              </a:rPr>
              <a:t>на</a:t>
            </a:r>
          </a:p>
        </p:txBody>
      </p:sp>
      <p:sp>
        <p:nvSpPr>
          <p:cNvPr id="23" name="object 23"/>
          <p:cNvSpPr/>
          <p:nvPr/>
        </p:nvSpPr>
        <p:spPr>
          <a:xfrm>
            <a:off x="5111159" y="506391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0" y="0"/>
                </a:moveTo>
                <a:lnTo>
                  <a:pt x="97662" y="0"/>
                </a:lnTo>
                <a:lnTo>
                  <a:pt x="97662" y="97662"/>
                </a:lnTo>
                <a:lnTo>
                  <a:pt x="0" y="97662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 b="1" dirty="0">
              <a:latin typeface="+mj-l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20759" y="5063917"/>
            <a:ext cx="31475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 dirty="0">
                <a:latin typeface="+mj-lt"/>
                <a:cs typeface="Calibri"/>
              </a:rPr>
              <a:t>Ювелирное</a:t>
            </a:r>
            <a:r>
              <a:rPr b="1" spc="-55" dirty="0">
                <a:latin typeface="+mj-lt"/>
                <a:cs typeface="Calibri"/>
              </a:rPr>
              <a:t> </a:t>
            </a:r>
            <a:r>
              <a:rPr b="1" spc="-10" dirty="0">
                <a:latin typeface="+mj-lt"/>
                <a:cs typeface="Calibri"/>
              </a:rPr>
              <a:t>производство</a:t>
            </a:r>
            <a:endParaRPr b="1" dirty="0">
              <a:latin typeface="+mj-lt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111159" y="559731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0" y="0"/>
                </a:moveTo>
                <a:lnTo>
                  <a:pt x="97662" y="0"/>
                </a:lnTo>
                <a:lnTo>
                  <a:pt x="97662" y="97662"/>
                </a:lnTo>
                <a:lnTo>
                  <a:pt x="0" y="97662"/>
                </a:lnTo>
                <a:lnTo>
                  <a:pt x="0" y="0"/>
                </a:lnTo>
                <a:close/>
              </a:path>
            </a:pathLst>
          </a:custGeom>
          <a:solidFill>
            <a:srgbClr val="F2DCDB"/>
          </a:solidFill>
        </p:spPr>
        <p:txBody>
          <a:bodyPr wrap="square" lIns="0" tIns="0" rIns="0" bIns="0" rtlCol="0"/>
          <a:lstStyle/>
          <a:p>
            <a:endParaRPr b="1" dirty="0">
              <a:latin typeface="+mj-l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20759" y="5597317"/>
            <a:ext cx="18521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0" dirty="0">
                <a:latin typeface="+mj-lt"/>
                <a:cs typeface="Calibri"/>
              </a:rPr>
              <a:t>Другое</a:t>
            </a:r>
            <a:endParaRPr b="1" dirty="0">
              <a:latin typeface="+mj-lt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52149" y="6276378"/>
            <a:ext cx="8341914" cy="113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10"/>
          <p:cNvSpPr txBox="1"/>
          <p:nvPr/>
        </p:nvSpPr>
        <p:spPr>
          <a:xfrm>
            <a:off x="2533349" y="1876045"/>
            <a:ext cx="685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lang="ru-RU" sz="2800" b="1" dirty="0" smtClean="0">
                <a:latin typeface="Calibri"/>
                <a:cs typeface="Calibri"/>
              </a:rPr>
              <a:t>2</a:t>
            </a:r>
            <a:r>
              <a:rPr sz="2800" b="1" dirty="0" smtClean="0">
                <a:latin typeface="Calibri"/>
                <a:cs typeface="Calibri"/>
              </a:rPr>
              <a:t>%</a:t>
            </a:r>
            <a:endParaRPr sz="28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809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9600" y="2819400"/>
            <a:ext cx="1872208" cy="1224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012948" y="2807206"/>
            <a:ext cx="2328672" cy="3336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124200" y="2743200"/>
            <a:ext cx="1944217" cy="29523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533644" y="4319028"/>
            <a:ext cx="2112263" cy="1895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410200" y="4114800"/>
            <a:ext cx="1728190" cy="1512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990600" y="4191000"/>
            <a:ext cx="1872202" cy="12961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629400" y="2743200"/>
            <a:ext cx="1728190" cy="12961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649574" y="1005373"/>
            <a:ext cx="8396948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23240" indent="12700" algn="just">
              <a:lnSpc>
                <a:spcPct val="100299"/>
              </a:lnSpc>
              <a:spcBef>
                <a:spcPts val="1190"/>
              </a:spcBef>
              <a:tabLst>
                <a:tab pos="354965" algn="l"/>
                <a:tab pos="355600" algn="l"/>
              </a:tabLst>
            </a:pPr>
            <a:r>
              <a:rPr b="1" spc="-5" dirty="0" err="1" smtClean="0">
                <a:latin typeface="Calibri"/>
                <a:cs typeface="Calibri"/>
              </a:rPr>
              <a:t>Промышленный</a:t>
            </a:r>
            <a:r>
              <a:rPr b="1" spc="-5" dirty="0" smtClean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дизайн и </a:t>
            </a:r>
            <a:r>
              <a:rPr b="1" spc="-5" dirty="0">
                <a:latin typeface="Calibri"/>
                <a:cs typeface="Calibri"/>
              </a:rPr>
              <a:t>машиностроение </a:t>
            </a:r>
            <a:r>
              <a:rPr b="1" dirty="0">
                <a:latin typeface="Calibri"/>
                <a:cs typeface="Calibri"/>
              </a:rPr>
              <a:t>– </a:t>
            </a:r>
            <a:r>
              <a:rPr spc="-10" dirty="0">
                <a:latin typeface="Calibri"/>
                <a:cs typeface="Calibri"/>
              </a:rPr>
              <a:t>возможность механического </a:t>
            </a:r>
            <a:r>
              <a:rPr lang="ru-RU" spc="-10" dirty="0" smtClean="0">
                <a:latin typeface="Calibri"/>
                <a:cs typeface="Calibri"/>
              </a:rPr>
              <a:t>к</a:t>
            </a:r>
            <a:r>
              <a:rPr spc="-10" dirty="0" smtClean="0">
                <a:latin typeface="Calibri"/>
                <a:cs typeface="Calibri"/>
              </a:rPr>
              <a:t>онструирования</a:t>
            </a:r>
            <a:r>
              <a:rPr spc="-10" dirty="0">
                <a:latin typeface="Calibri"/>
                <a:cs typeface="Calibri"/>
              </a:rPr>
              <a:t>, функционального </a:t>
            </a:r>
            <a:r>
              <a:rPr spc="-5" dirty="0">
                <a:latin typeface="Calibri"/>
                <a:cs typeface="Calibri"/>
              </a:rPr>
              <a:t>тестирования практически </a:t>
            </a:r>
            <a:r>
              <a:rPr spc="-15" dirty="0">
                <a:latin typeface="Calibri"/>
                <a:cs typeface="Calibri"/>
              </a:rPr>
              <a:t>сразу, </a:t>
            </a:r>
            <a:r>
              <a:rPr spc="-5" dirty="0">
                <a:latin typeface="Calibri"/>
                <a:cs typeface="Calibri"/>
              </a:rPr>
              <a:t>во </a:t>
            </a:r>
            <a:r>
              <a:rPr spc="-10" dirty="0">
                <a:latin typeface="Calibri"/>
                <a:cs typeface="Calibri"/>
              </a:rPr>
              <a:t>время  учебного процесса. </a:t>
            </a:r>
            <a:r>
              <a:rPr spc="-5" dirty="0">
                <a:latin typeface="Calibri"/>
                <a:cs typeface="Calibri"/>
              </a:rPr>
              <a:t>3D печать, включенная в </a:t>
            </a:r>
            <a:r>
              <a:rPr spc="-10" dirty="0">
                <a:latin typeface="Calibri"/>
                <a:cs typeface="Calibri"/>
              </a:rPr>
              <a:t>учебную </a:t>
            </a:r>
            <a:r>
              <a:rPr spc="-5" dirty="0">
                <a:latin typeface="Calibri"/>
                <a:cs typeface="Calibri"/>
              </a:rPr>
              <a:t>программу </a:t>
            </a:r>
            <a:r>
              <a:rPr spc="-10" dirty="0">
                <a:latin typeface="Calibri"/>
                <a:cs typeface="Calibri"/>
              </a:rPr>
              <a:t>инженерных  </a:t>
            </a:r>
            <a:r>
              <a:rPr spc="-5" dirty="0">
                <a:latin typeface="Calibri"/>
                <a:cs typeface="Calibri"/>
              </a:rPr>
              <a:t>дисциплин, даст </a:t>
            </a:r>
            <a:r>
              <a:rPr spc="-10" dirty="0">
                <a:latin typeface="Calibri"/>
                <a:cs typeface="Calibri"/>
              </a:rPr>
              <a:t>возможность </a:t>
            </a:r>
            <a:r>
              <a:rPr spc="-15" dirty="0">
                <a:latin typeface="Calibri"/>
                <a:cs typeface="Calibri"/>
              </a:rPr>
              <a:t>студентам </a:t>
            </a:r>
            <a:r>
              <a:rPr spc="-5" dirty="0">
                <a:latin typeface="Calibri"/>
                <a:cs typeface="Calibri"/>
              </a:rPr>
              <a:t>воплощать в жизнь свои </a:t>
            </a:r>
            <a:r>
              <a:rPr spc="-10" dirty="0">
                <a:latin typeface="Calibri"/>
                <a:cs typeface="Calibri"/>
              </a:rPr>
              <a:t>конструкторские  </a:t>
            </a:r>
            <a:r>
              <a:rPr spc="-5" dirty="0">
                <a:latin typeface="Calibri"/>
                <a:cs typeface="Calibri"/>
              </a:rPr>
              <a:t>замыслы и </a:t>
            </a:r>
            <a:r>
              <a:rPr spc="-10" dirty="0">
                <a:latin typeface="Calibri"/>
                <a:cs typeface="Calibri"/>
              </a:rPr>
              <a:t>идеи, </a:t>
            </a:r>
            <a:r>
              <a:rPr spc="-15" dirty="0">
                <a:latin typeface="Calibri"/>
                <a:cs typeface="Calibri"/>
              </a:rPr>
              <a:t>тем </a:t>
            </a:r>
            <a:r>
              <a:rPr spc="-5" dirty="0">
                <a:latin typeface="Calibri"/>
                <a:cs typeface="Calibri"/>
              </a:rPr>
              <a:t>самым </a:t>
            </a:r>
            <a:r>
              <a:rPr spc="-10" dirty="0">
                <a:latin typeface="Calibri"/>
                <a:cs typeface="Calibri"/>
              </a:rPr>
              <a:t>увеличив </a:t>
            </a:r>
            <a:r>
              <a:rPr spc="-15" dirty="0">
                <a:latin typeface="Calibri"/>
                <a:cs typeface="Calibri"/>
              </a:rPr>
              <a:t>долю </a:t>
            </a:r>
            <a:r>
              <a:rPr spc="-5" dirty="0">
                <a:latin typeface="Calibri"/>
                <a:cs typeface="Calibri"/>
              </a:rPr>
              <a:t>инноваций в их</a:t>
            </a:r>
            <a:r>
              <a:rPr spc="9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проектах.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649574" y="368879"/>
            <a:ext cx="7772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z="2800" spc="-5" dirty="0">
                <a:solidFill>
                  <a:srgbClr val="C00000"/>
                </a:solidFill>
              </a:rPr>
              <a:t>Применение 3D </a:t>
            </a:r>
            <a:r>
              <a:rPr sz="2800" spc="-5" dirty="0" smtClean="0">
                <a:solidFill>
                  <a:srgbClr val="C00000"/>
                </a:solidFill>
              </a:rPr>
              <a:t>технологий</a:t>
            </a:r>
            <a:endParaRPr sz="2800" spc="-5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29560"/>
      </p:ext>
    </p:extLst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9574" y="368879"/>
            <a:ext cx="7772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z="2800" spc="-5" dirty="0">
                <a:solidFill>
                  <a:srgbClr val="C00000"/>
                </a:solidFill>
              </a:rPr>
              <a:t>Применение </a:t>
            </a:r>
            <a:r>
              <a:rPr sz="2800" spc="-5">
                <a:solidFill>
                  <a:srgbClr val="C00000"/>
                </a:solidFill>
              </a:rPr>
              <a:t>3D </a:t>
            </a:r>
            <a:r>
              <a:rPr sz="2800" spc="-5" smtClean="0">
                <a:solidFill>
                  <a:srgbClr val="C00000"/>
                </a:solidFill>
              </a:rPr>
              <a:t>технологий</a:t>
            </a:r>
            <a:endParaRPr sz="2800" spc="-5" dirty="0">
              <a:solidFill>
                <a:srgbClr val="C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074188"/>
            <a:ext cx="7905800" cy="604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just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Архитектура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строительство </a:t>
            </a:r>
            <a:r>
              <a:rPr sz="2000" b="1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создание </a:t>
            </a:r>
            <a:r>
              <a:rPr sz="1800" spc="-15" dirty="0">
                <a:latin typeface="Calibri"/>
                <a:cs typeface="Calibri"/>
              </a:rPr>
              <a:t>моделей </a:t>
            </a:r>
            <a:r>
              <a:rPr sz="1800" spc="-5" dirty="0">
                <a:latin typeface="Calibri"/>
                <a:cs typeface="Calibri"/>
              </a:rPr>
              <a:t>архитектурных дизайнов 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конструкций </a:t>
            </a:r>
            <a:r>
              <a:rPr sz="1800" spc="-10" dirty="0">
                <a:latin typeface="Calibri"/>
                <a:cs typeface="Calibri"/>
              </a:rPr>
              <a:t>наиболее </a:t>
            </a:r>
            <a:r>
              <a:rPr sz="1800" spc="-5" dirty="0">
                <a:latin typeface="Calibri"/>
                <a:cs typeface="Calibri"/>
              </a:rPr>
              <a:t>важных </a:t>
            </a:r>
            <a:r>
              <a:rPr sz="1800" spc="-10" dirty="0">
                <a:latin typeface="Calibri"/>
                <a:cs typeface="Calibri"/>
              </a:rPr>
              <a:t>элементов, </a:t>
            </a:r>
            <a:r>
              <a:rPr sz="1800" spc="-5" dirty="0" err="1">
                <a:latin typeface="Calibri"/>
                <a:cs typeface="Calibri"/>
              </a:rPr>
              <a:t>визуализация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5" dirty="0" err="1" smtClean="0">
                <a:latin typeface="Calibri"/>
                <a:cs typeface="Calibri"/>
              </a:rPr>
              <a:t>проектов</a:t>
            </a:r>
            <a:r>
              <a:rPr lang="ru-RU" sz="1800" spc="-5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2057400"/>
            <a:ext cx="2088227" cy="1512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867400" y="2057400"/>
            <a:ext cx="1747354" cy="1551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733800" y="2057400"/>
            <a:ext cx="1656181" cy="3565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85800" y="3886200"/>
            <a:ext cx="2622784" cy="17561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791200" y="3962400"/>
            <a:ext cx="2800350" cy="16972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1570933"/>
      </p:ext>
    </p:extLst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9574" y="914400"/>
            <a:ext cx="7885460" cy="113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12700" algn="just">
              <a:lnSpc>
                <a:spcPct val="100000"/>
              </a:lnSpc>
              <a:tabLst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Медицина </a:t>
            </a:r>
            <a:r>
              <a:rPr sz="2000" b="1" dirty="0">
                <a:latin typeface="Calibri"/>
                <a:cs typeface="Calibri"/>
              </a:rPr>
              <a:t>– </a:t>
            </a:r>
            <a:r>
              <a:rPr sz="1800" spc="-10" dirty="0">
                <a:latin typeface="Calibri"/>
                <a:cs typeface="Calibri"/>
              </a:rPr>
              <a:t>анатомическое моделирование, </a:t>
            </a:r>
            <a:r>
              <a:rPr sz="1800" spc="-5" dirty="0">
                <a:latin typeface="Calibri"/>
                <a:cs typeface="Calibri"/>
              </a:rPr>
              <a:t>хирургическое планирование,  протезирование. 3D печать существенно упрощает </a:t>
            </a:r>
            <a:r>
              <a:rPr sz="1800" spc="-10" dirty="0">
                <a:latin typeface="Calibri"/>
                <a:cs typeface="Calibri"/>
              </a:rPr>
              <a:t>эксперименты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области  биотехнологий, </a:t>
            </a:r>
            <a:r>
              <a:rPr sz="1800" dirty="0">
                <a:latin typeface="Calibri"/>
                <a:cs typeface="Calibri"/>
              </a:rPr>
              <a:t>таких </a:t>
            </a:r>
            <a:r>
              <a:rPr sz="1800" spc="-10" dirty="0">
                <a:latin typeface="Calibri"/>
                <a:cs typeface="Calibri"/>
              </a:rPr>
              <a:t>как </a:t>
            </a:r>
            <a:r>
              <a:rPr sz="1800" spc="-5" dirty="0">
                <a:latin typeface="Calibri"/>
                <a:cs typeface="Calibri"/>
              </a:rPr>
              <a:t>создание </a:t>
            </a:r>
            <a:r>
              <a:rPr sz="1800" spc="-5" dirty="0" err="1">
                <a:latin typeface="Calibri"/>
                <a:cs typeface="Calibri"/>
              </a:rPr>
              <a:t>искусственных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" dirty="0" err="1" smtClean="0">
                <a:latin typeface="Calibri"/>
                <a:cs typeface="Calibri"/>
              </a:rPr>
              <a:t>тканей</a:t>
            </a:r>
            <a:r>
              <a:rPr lang="ru-RU" sz="1800" spc="-5" dirty="0" smtClean="0">
                <a:latin typeface="Calibri"/>
                <a:cs typeface="Calibri"/>
              </a:rPr>
              <a:t>,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человеческих  </a:t>
            </a:r>
            <a:r>
              <a:rPr sz="1800" spc="-5" dirty="0" smtClean="0">
                <a:latin typeface="Calibri"/>
                <a:cs typeface="Calibri"/>
              </a:rPr>
              <a:t>органов</a:t>
            </a:r>
            <a:r>
              <a:rPr lang="ru-RU" sz="1800" spc="-5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2133600"/>
            <a:ext cx="3024339" cy="1757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14400" y="3962400"/>
            <a:ext cx="1656177" cy="1800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096000" y="3886200"/>
            <a:ext cx="1938527" cy="1927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267200" y="2133600"/>
            <a:ext cx="3960444" cy="17963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743200" y="3962400"/>
            <a:ext cx="3219869" cy="18098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649574" y="368879"/>
            <a:ext cx="7772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z="2800" spc="-5" dirty="0">
                <a:solidFill>
                  <a:srgbClr val="C00000"/>
                </a:solidFill>
              </a:rPr>
              <a:t>Применение </a:t>
            </a:r>
            <a:r>
              <a:rPr sz="2800" spc="-5">
                <a:solidFill>
                  <a:srgbClr val="C00000"/>
                </a:solidFill>
              </a:rPr>
              <a:t>3D </a:t>
            </a:r>
            <a:r>
              <a:rPr sz="2800" spc="-5" smtClean="0">
                <a:solidFill>
                  <a:srgbClr val="C00000"/>
                </a:solidFill>
              </a:rPr>
              <a:t>технологий</a:t>
            </a:r>
            <a:endParaRPr sz="2800" spc="-5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3099"/>
      </p:ext>
    </p:extLst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77714" y="1190401"/>
            <a:ext cx="7798434" cy="580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just">
              <a:lnSpc>
                <a:spcPct val="100000"/>
              </a:lnSpc>
            </a:pPr>
            <a:r>
              <a:rPr sz="2000" b="1" spc="-20" dirty="0">
                <a:latin typeface="Calibri"/>
                <a:cs typeface="Calibri"/>
              </a:rPr>
              <a:t>География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10" dirty="0">
                <a:latin typeface="Calibri"/>
                <a:cs typeface="Calibri"/>
              </a:rPr>
              <a:t>археология </a:t>
            </a:r>
            <a:r>
              <a:rPr sz="2000" b="1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3D-моделирование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визуализация местности,  </a:t>
            </a:r>
            <a:r>
              <a:rPr sz="1800" spc="-10" dirty="0">
                <a:latin typeface="Calibri"/>
                <a:cs typeface="Calibri"/>
              </a:rPr>
              <a:t>археологических </a:t>
            </a:r>
            <a:r>
              <a:rPr sz="1800" spc="-15" dirty="0">
                <a:latin typeface="Calibri"/>
                <a:cs typeface="Calibri"/>
              </a:rPr>
              <a:t>находок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древних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ископаемых.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9325" y="1918716"/>
            <a:ext cx="3038129" cy="1800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957571" y="1918716"/>
            <a:ext cx="3829812" cy="2208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676931" y="1907120"/>
            <a:ext cx="3445255" cy="1823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039318" y="3886200"/>
            <a:ext cx="3038130" cy="20241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696918" y="3886200"/>
            <a:ext cx="3445268" cy="20238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649574" y="368879"/>
            <a:ext cx="7772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z="2800" spc="-5" dirty="0">
                <a:solidFill>
                  <a:srgbClr val="C00000"/>
                </a:solidFill>
              </a:rPr>
              <a:t>Применение </a:t>
            </a:r>
            <a:r>
              <a:rPr sz="2800" spc="-5">
                <a:solidFill>
                  <a:srgbClr val="C00000"/>
                </a:solidFill>
              </a:rPr>
              <a:t>3D </a:t>
            </a:r>
            <a:r>
              <a:rPr sz="2800" spc="-5" smtClean="0">
                <a:solidFill>
                  <a:srgbClr val="C00000"/>
                </a:solidFill>
              </a:rPr>
              <a:t>технологий</a:t>
            </a:r>
            <a:endParaRPr sz="2800" spc="-5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80278"/>
      </p:ext>
    </p:extLst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9574" y="1036154"/>
            <a:ext cx="7476490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12700" algn="just">
              <a:lnSpc>
                <a:spcPct val="100000"/>
              </a:lnSpc>
              <a:tabLst>
                <a:tab pos="0" algn="l"/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Биология </a:t>
            </a:r>
            <a:r>
              <a:rPr sz="2000" b="1" dirty="0">
                <a:latin typeface="Calibri"/>
                <a:cs typeface="Calibri"/>
              </a:rPr>
              <a:t>и химия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5" dirty="0">
                <a:latin typeface="Calibri"/>
                <a:cs typeface="Calibri"/>
              </a:rPr>
              <a:t>возможность </a:t>
            </a:r>
            <a:r>
              <a:rPr sz="2000" dirty="0">
                <a:latin typeface="Calibri"/>
                <a:cs typeface="Calibri"/>
              </a:rPr>
              <a:t>создавать </a:t>
            </a:r>
            <a:r>
              <a:rPr sz="2000" spc="-5" dirty="0">
                <a:latin typeface="Calibri"/>
                <a:cs typeface="Calibri"/>
              </a:rPr>
              <a:t>полноцветные  </a:t>
            </a:r>
            <a:r>
              <a:rPr sz="2000" spc="-10" dirty="0">
                <a:latin typeface="Calibri"/>
                <a:cs typeface="Calibri"/>
              </a:rPr>
              <a:t>молекулярные </a:t>
            </a:r>
            <a:r>
              <a:rPr sz="2000" spc="-20" dirty="0">
                <a:latin typeface="Calibri"/>
                <a:cs typeface="Calibri"/>
              </a:rPr>
              <a:t>модели, </a:t>
            </a:r>
            <a:r>
              <a:rPr sz="2000" spc="-15" dirty="0">
                <a:latin typeface="Calibri"/>
                <a:cs typeface="Calibri"/>
              </a:rPr>
              <a:t>наглядно </a:t>
            </a:r>
            <a:r>
              <a:rPr sz="2000" spc="-5" dirty="0">
                <a:latin typeface="Calibri"/>
                <a:cs typeface="Calibri"/>
              </a:rPr>
              <a:t>демонстрировать цепочки </a:t>
            </a:r>
            <a:r>
              <a:rPr sz="2000" dirty="0">
                <a:latin typeface="Calibri"/>
                <a:cs typeface="Calibri"/>
              </a:rPr>
              <a:t>ДНК,  </a:t>
            </a:r>
            <a:r>
              <a:rPr sz="2000" spc="-5" dirty="0">
                <a:latin typeface="Calibri"/>
                <a:cs typeface="Calibri"/>
              </a:rPr>
              <a:t>электрический </a:t>
            </a:r>
            <a:r>
              <a:rPr sz="2000" dirty="0">
                <a:latin typeface="Calibri"/>
                <a:cs typeface="Calibri"/>
              </a:rPr>
              <a:t>заряд </a:t>
            </a:r>
            <a:r>
              <a:rPr sz="2000" spc="-5" dirty="0">
                <a:latin typeface="Calibri"/>
                <a:cs typeface="Calibri"/>
              </a:rPr>
              <a:t>или </a:t>
            </a:r>
            <a:r>
              <a:rPr sz="2000" dirty="0">
                <a:latin typeface="Calibri"/>
                <a:cs typeface="Calibri"/>
              </a:rPr>
              <a:t>устройство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атома.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83" y="2343640"/>
            <a:ext cx="4201308" cy="2809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029200" y="2343640"/>
            <a:ext cx="3657600" cy="2809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649574" y="405825"/>
            <a:ext cx="7772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z="2800" spc="-5" dirty="0">
                <a:solidFill>
                  <a:srgbClr val="C00000"/>
                </a:solidFill>
              </a:rPr>
              <a:t>Применение </a:t>
            </a:r>
            <a:r>
              <a:rPr sz="2800" spc="-5">
                <a:solidFill>
                  <a:srgbClr val="C00000"/>
                </a:solidFill>
              </a:rPr>
              <a:t>3D </a:t>
            </a:r>
            <a:r>
              <a:rPr sz="2800" spc="-5" smtClean="0">
                <a:solidFill>
                  <a:srgbClr val="C00000"/>
                </a:solidFill>
              </a:rPr>
              <a:t>технологий</a:t>
            </a:r>
            <a:endParaRPr sz="2800" spc="-5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51816"/>
      </p:ext>
    </p:extLst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D6206D-519C-490F-B4CB-6B32F7F4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Интервью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F11126A2-9198-46DE-92B0-4DDA71190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https://www.facebook.com/profile.php?id=100002316730706</a:t>
            </a:r>
            <a:r>
              <a:rPr lang="ru-RU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882702"/>
      </p:ext>
    </p:extLst>
  </p:cSld>
  <p:clrMapOvr>
    <a:masterClrMapping/>
  </p:clrMapOvr>
  <p:transition spd="med">
    <p:wedg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7|2.2|1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heme/theme1.xml><?xml version="1.0" encoding="utf-8"?>
<a:theme xmlns:a="http://schemas.openxmlformats.org/drawingml/2006/main" name="Шаблон презентации горизонтальный узор 4 на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презентации горизонтальный узор 16 на 9" id="{AE2D858F-C41E-2140-8DB4-C3EC505D9A4A}" vid="{E5976713-5010-3045-8DB0-02236BE681E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8936</TotalTime>
  <Words>1594</Words>
  <Application>Microsoft Office PowerPoint</Application>
  <PresentationFormat>Экран (4:3)</PresentationFormat>
  <Paragraphs>287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Шаблон презентации горизонтальный узор 4 на 3</vt:lpstr>
      <vt:lpstr>Презентация PowerPoint</vt:lpstr>
      <vt:lpstr>Презентация PowerPoint</vt:lpstr>
      <vt:lpstr>Применение 3D печати в мире</vt:lpstr>
      <vt:lpstr>Применение 3D технологий</vt:lpstr>
      <vt:lpstr>Применение 3D технологий</vt:lpstr>
      <vt:lpstr>Применение 3D технологий</vt:lpstr>
      <vt:lpstr>Применение 3D технологий</vt:lpstr>
      <vt:lpstr>Применение 3D технологий</vt:lpstr>
      <vt:lpstr>Интервью </vt:lpstr>
      <vt:lpstr>РАЗВИТИЕ СЕТИ РЕСУРСНЫХ ЦЕНТРОВ</vt:lpstr>
      <vt:lpstr>Подготовка специалистов</vt:lpstr>
      <vt:lpstr>УЧЕБНЫЕ И МЕТОДИЧЕСКИЕ МАТЕРИАЛЫ</vt:lpstr>
      <vt:lpstr>РЕКОМЕНДАЦИИ ПО ПОДБОРУ ОБОРУДОВАНИЯ И ПО</vt:lpstr>
      <vt:lpstr>3D ЛАБОРАТОРИЯ: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ОИТ</cp:lastModifiedBy>
  <cp:revision>385</cp:revision>
  <cp:lastPrinted>2017-10-09T04:30:53Z</cp:lastPrinted>
  <dcterms:created xsi:type="dcterms:W3CDTF">2016-01-25T12:00:39Z</dcterms:created>
  <dcterms:modified xsi:type="dcterms:W3CDTF">2018-02-05T05:27:18Z</dcterms:modified>
</cp:coreProperties>
</file>