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4CE5104-3141-DD4A-9EC3-FD63C18BCD48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14"/>
  </p:normalViewPr>
  <p:slideViewPr>
    <p:cSldViewPr snapToGrid="0" snapToObjects="1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B0E1E-33B1-0F47-8C1E-BF531B12574B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9E518-A18C-2846-B506-57A74E265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4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08909"/>
            <a:ext cx="9144000" cy="2041382"/>
          </a:xfrm>
        </p:spPr>
        <p:txBody>
          <a:bodyPr anchor="b"/>
          <a:lstStyle>
            <a:lvl1pPr algn="ctr">
              <a:defRPr sz="6000">
                <a:solidFill>
                  <a:srgbClr val="C00000"/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9144000" cy="990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03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957" y="365125"/>
            <a:ext cx="8017330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89956" y="1825625"/>
            <a:ext cx="10063844" cy="43513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  <a:lvl2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2pPr>
            <a:lvl3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3pPr>
            <a:lvl4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4pPr>
            <a:lvl5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8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1273629"/>
            <a:ext cx="2628900" cy="4903334"/>
          </a:xfrm>
        </p:spPr>
        <p:txBody>
          <a:bodyPr vert="eaVert"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Europe Normal" charset="0"/>
                <a:ea typeface="Europe Normal" charset="0"/>
                <a:cs typeface="Europe Normal" charset="0"/>
              </a:defRPr>
            </a:lvl1pPr>
            <a:lvl2pPr>
              <a:defRPr>
                <a:latin typeface="Europe Normal" charset="0"/>
                <a:ea typeface="Europe Normal" charset="0"/>
                <a:cs typeface="Europe Normal" charset="0"/>
              </a:defRPr>
            </a:lvl2pPr>
            <a:lvl3pPr>
              <a:defRPr>
                <a:latin typeface="Europe Normal" charset="0"/>
                <a:ea typeface="Europe Normal" charset="0"/>
                <a:cs typeface="Europe Normal" charset="0"/>
              </a:defRPr>
            </a:lvl3pPr>
            <a:lvl4pPr>
              <a:defRPr>
                <a:latin typeface="Europe Normal" charset="0"/>
                <a:ea typeface="Europe Normal" charset="0"/>
                <a:cs typeface="Europe Normal" charset="0"/>
              </a:defRPr>
            </a:lvl4pPr>
            <a:lvl5pPr>
              <a:defRPr>
                <a:latin typeface="Europe Normal" charset="0"/>
                <a:ea typeface="Europe Normal" charset="0"/>
                <a:cs typeface="Europe Normal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7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4256" y="365125"/>
            <a:ext cx="7984673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4256" y="1825625"/>
            <a:ext cx="9949543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  <a:lvl2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2pPr>
            <a:lvl3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3pPr>
            <a:lvl4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4pPr>
            <a:lvl5pPr>
              <a:defRPr>
                <a:solidFill>
                  <a:schemeClr val="tx1"/>
                </a:solidFill>
                <a:latin typeface="Europe Normal" charset="0"/>
                <a:ea typeface="Europe Normal" charset="0"/>
                <a:cs typeface="Europe Normal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9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914" y="1709738"/>
            <a:ext cx="9910536" cy="2852737"/>
          </a:xfrm>
        </p:spPr>
        <p:txBody>
          <a:bodyPr anchor="b"/>
          <a:lstStyle>
            <a:lvl1pPr>
              <a:defRPr sz="6000" b="1">
                <a:solidFill>
                  <a:schemeClr val="accent5">
                    <a:lumMod val="50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36914" y="4589463"/>
            <a:ext cx="991053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5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614" y="365125"/>
            <a:ext cx="8066315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2614" y="1825625"/>
            <a:ext cx="4931229" cy="4351338"/>
          </a:xfrm>
        </p:spPr>
        <p:txBody>
          <a:bodyPr/>
          <a:lstStyle>
            <a:lvl1pPr>
              <a:defRPr>
                <a:latin typeface="Europe Normal" charset="0"/>
                <a:ea typeface="Europe Normal" charset="0"/>
                <a:cs typeface="Europe Normal" charset="0"/>
              </a:defRPr>
            </a:lvl1pPr>
            <a:lvl2pPr>
              <a:defRPr>
                <a:latin typeface="Europe Normal" charset="0"/>
                <a:ea typeface="Europe Normal" charset="0"/>
                <a:cs typeface="Europe Normal" charset="0"/>
              </a:defRPr>
            </a:lvl2pPr>
            <a:lvl3pPr>
              <a:defRPr>
                <a:latin typeface="Europe Normal" charset="0"/>
                <a:ea typeface="Europe Normal" charset="0"/>
                <a:cs typeface="Europe Normal" charset="0"/>
              </a:defRPr>
            </a:lvl3pPr>
            <a:lvl4pPr>
              <a:defRPr>
                <a:latin typeface="Europe Normal" charset="0"/>
                <a:ea typeface="Europe Normal" charset="0"/>
                <a:cs typeface="Europe Normal" charset="0"/>
              </a:defRPr>
            </a:lvl4pPr>
            <a:lvl5pPr>
              <a:defRPr>
                <a:latin typeface="Europe Normal" charset="0"/>
                <a:ea typeface="Europe Normal" charset="0"/>
                <a:cs typeface="Europe Normal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17130" y="1825625"/>
            <a:ext cx="4936670" cy="4351338"/>
          </a:xfrm>
        </p:spPr>
        <p:txBody>
          <a:bodyPr/>
          <a:lstStyle>
            <a:lvl1pPr>
              <a:defRPr>
                <a:latin typeface="Europe Normal" charset="0"/>
                <a:ea typeface="Europe Normal" charset="0"/>
                <a:cs typeface="Europe Normal" charset="0"/>
              </a:defRPr>
            </a:lvl1pPr>
            <a:lvl2pPr>
              <a:defRPr>
                <a:latin typeface="Europe Normal" charset="0"/>
                <a:ea typeface="Europe Normal" charset="0"/>
                <a:cs typeface="Europe Normal" charset="0"/>
              </a:defRPr>
            </a:lvl2pPr>
            <a:lvl3pPr>
              <a:defRPr>
                <a:latin typeface="Europe Normal" charset="0"/>
                <a:ea typeface="Europe Normal" charset="0"/>
                <a:cs typeface="Europe Normal" charset="0"/>
              </a:defRPr>
            </a:lvl3pPr>
            <a:lvl4pPr>
              <a:defRPr>
                <a:latin typeface="Europe Normal" charset="0"/>
                <a:ea typeface="Europe Normal" charset="0"/>
                <a:cs typeface="Europe Normal" charset="0"/>
              </a:defRPr>
            </a:lvl4pPr>
            <a:lvl5pPr>
              <a:defRPr>
                <a:latin typeface="Europe Normal" charset="0"/>
                <a:ea typeface="Europe Normal" charset="0"/>
                <a:cs typeface="Europe Normal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91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915" y="365125"/>
            <a:ext cx="7886700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36914" y="1681163"/>
            <a:ext cx="4560661" cy="823912"/>
          </a:xfrm>
        </p:spPr>
        <p:txBody>
          <a:bodyPr anchor="b"/>
          <a:lstStyle>
            <a:lvl1pPr marL="0" indent="0">
              <a:buNone/>
              <a:defRPr sz="2400" b="1">
                <a:latin typeface="Europe Normal" charset="0"/>
                <a:ea typeface="Europe Normal" charset="0"/>
                <a:cs typeface="Europe Norm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36914" y="2505075"/>
            <a:ext cx="4560661" cy="3684588"/>
          </a:xfrm>
        </p:spPr>
        <p:txBody>
          <a:bodyPr/>
          <a:lstStyle>
            <a:lvl1pPr>
              <a:defRPr>
                <a:latin typeface="Europe Normal" charset="0"/>
                <a:ea typeface="Europe Normal" charset="0"/>
                <a:cs typeface="Europe Normal" charset="0"/>
              </a:defRPr>
            </a:lvl1pPr>
            <a:lvl2pPr>
              <a:defRPr>
                <a:latin typeface="Europe Normal" charset="0"/>
                <a:ea typeface="Europe Normal" charset="0"/>
                <a:cs typeface="Europe Normal" charset="0"/>
              </a:defRPr>
            </a:lvl2pPr>
            <a:lvl3pPr>
              <a:defRPr>
                <a:latin typeface="Europe Normal" charset="0"/>
                <a:ea typeface="Europe Normal" charset="0"/>
                <a:cs typeface="Europe Normal" charset="0"/>
              </a:defRPr>
            </a:lvl3pPr>
            <a:lvl4pPr>
              <a:defRPr>
                <a:latin typeface="Europe Normal" charset="0"/>
                <a:ea typeface="Europe Normal" charset="0"/>
                <a:cs typeface="Europe Normal" charset="0"/>
              </a:defRPr>
            </a:lvl4pPr>
            <a:lvl5pPr>
              <a:defRPr>
                <a:latin typeface="Europe Normal" charset="0"/>
                <a:ea typeface="Europe Normal" charset="0"/>
                <a:cs typeface="Europe Normal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66114" y="1681163"/>
            <a:ext cx="4889274" cy="823912"/>
          </a:xfrm>
        </p:spPr>
        <p:txBody>
          <a:bodyPr anchor="b"/>
          <a:lstStyle>
            <a:lvl1pPr marL="0" indent="0">
              <a:buNone/>
              <a:defRPr sz="2400" b="1">
                <a:latin typeface="Europe Normal" charset="0"/>
                <a:ea typeface="Europe Normal" charset="0"/>
                <a:cs typeface="Europe Norm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66114" y="2505075"/>
            <a:ext cx="4889274" cy="3684588"/>
          </a:xfrm>
        </p:spPr>
        <p:txBody>
          <a:bodyPr/>
          <a:lstStyle>
            <a:lvl1pPr>
              <a:defRPr>
                <a:latin typeface="Europe Normal" charset="0"/>
                <a:ea typeface="Europe Normal" charset="0"/>
                <a:cs typeface="Europe Normal" charset="0"/>
              </a:defRPr>
            </a:lvl1pPr>
            <a:lvl2pPr>
              <a:defRPr>
                <a:latin typeface="Europe Normal" charset="0"/>
                <a:ea typeface="Europe Normal" charset="0"/>
                <a:cs typeface="Europe Normal" charset="0"/>
              </a:defRPr>
            </a:lvl2pPr>
            <a:lvl3pPr>
              <a:defRPr>
                <a:latin typeface="Europe Normal" charset="0"/>
                <a:ea typeface="Europe Normal" charset="0"/>
                <a:cs typeface="Europe Normal" charset="0"/>
              </a:defRPr>
            </a:lvl3pPr>
            <a:lvl4pPr>
              <a:defRPr>
                <a:latin typeface="Europe Normal" charset="0"/>
                <a:ea typeface="Europe Normal" charset="0"/>
                <a:cs typeface="Europe Normal" charset="0"/>
              </a:defRPr>
            </a:lvl4pPr>
            <a:lvl5pPr>
              <a:defRPr>
                <a:latin typeface="Europe Normal" charset="0"/>
                <a:ea typeface="Europe Normal" charset="0"/>
                <a:cs typeface="Europe Normal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65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914" y="365125"/>
            <a:ext cx="7952015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5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931" y="481239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1">
                    <a:lumMod val="75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0314" y="1191986"/>
            <a:ext cx="5575074" cy="4669064"/>
          </a:xfrm>
        </p:spPr>
        <p:txBody>
          <a:bodyPr/>
          <a:lstStyle>
            <a:lvl1pPr>
              <a:defRPr sz="3200">
                <a:latin typeface="Europe Normal" charset="0"/>
                <a:ea typeface="Europe Normal" charset="0"/>
                <a:cs typeface="Europe Normal" charset="0"/>
              </a:defRPr>
            </a:lvl1pPr>
            <a:lvl2pPr>
              <a:defRPr sz="2800">
                <a:latin typeface="Europe Normal" charset="0"/>
                <a:ea typeface="Europe Normal" charset="0"/>
                <a:cs typeface="Europe Normal" charset="0"/>
              </a:defRPr>
            </a:lvl2pPr>
            <a:lvl3pPr>
              <a:defRPr sz="2400">
                <a:latin typeface="Europe Normal" charset="0"/>
                <a:ea typeface="Europe Normal" charset="0"/>
                <a:cs typeface="Europe Normal" charset="0"/>
              </a:defRPr>
            </a:lvl3pPr>
            <a:lvl4pPr>
              <a:defRPr sz="2000">
                <a:latin typeface="Europe Normal" charset="0"/>
                <a:ea typeface="Europe Normal" charset="0"/>
                <a:cs typeface="Europe Normal" charset="0"/>
              </a:defRPr>
            </a:lvl4pPr>
            <a:lvl5pPr>
              <a:defRPr sz="2000">
                <a:latin typeface="Europe Normal" charset="0"/>
                <a:ea typeface="Europe Normal" charset="0"/>
                <a:cs typeface="Europe Norm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3932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Europe Normal" charset="0"/>
                <a:ea typeface="Europe Normal" charset="0"/>
                <a:cs typeface="Europe Norm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8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782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1">
                    <a:lumMod val="75000"/>
                  </a:schemeClr>
                </a:solidFill>
                <a:latin typeface="Europe Normal" charset="0"/>
                <a:ea typeface="Europe Normal" charset="0"/>
                <a:cs typeface="Europe Normal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66014" y="1208314"/>
            <a:ext cx="5689374" cy="46527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6781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Europe Normal" charset="0"/>
                <a:ea typeface="Europe Normal" charset="0"/>
                <a:cs typeface="Europe Norm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6A9-FD92-6143-BE09-3CD654477FA7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964E-0633-754F-87F2-F18821C07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27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942" y="365125"/>
            <a:ext cx="100148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8942" y="1825625"/>
            <a:ext cx="100148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026A9-FD92-6143-BE09-3CD654477FA7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964E-0633-754F-87F2-F18821C073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Europe Normal" charset="0"/>
          <a:ea typeface="Europe Normal" charset="0"/>
          <a:cs typeface="Europe Norm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Europe Normal" charset="0"/>
          <a:ea typeface="Europe Normal" charset="0"/>
          <a:cs typeface="Europe Norm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Europe Normal" charset="0"/>
          <a:ea typeface="Europe Normal" charset="0"/>
          <a:cs typeface="Europe Norm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Europe Normal" charset="0"/>
          <a:ea typeface="Europe Normal" charset="0"/>
          <a:cs typeface="Europe Norm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Europe Normal" charset="0"/>
          <a:ea typeface="Europe Normal" charset="0"/>
          <a:cs typeface="Europe Norm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Europe Normal" charset="0"/>
          <a:ea typeface="Europe Normal" charset="0"/>
          <a:cs typeface="Europe Norm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7004181" y="5054441"/>
            <a:ext cx="3293555" cy="1200329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defRPr>
                <a:uFillTx/>
              </a:defRPr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Главный эксперт Ассоциации 3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образования:</a:t>
            </a:r>
          </a:p>
          <a:p>
            <a:pPr>
              <a:defRPr>
                <a:uFillTx/>
              </a:defRPr>
            </a:pPr>
            <a:r>
              <a: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Артемов Игорь Анатольевич</a:t>
            </a:r>
          </a:p>
          <a:p>
            <a:pPr>
              <a:defRPr>
                <a:uFillTx/>
              </a:defRPr>
            </a:pPr>
            <a:endParaRPr lang="ru-RU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>
                <a:uFillTx/>
              </a:defRPr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Научный руководитель проекта:</a:t>
            </a:r>
          </a:p>
          <a:p>
            <a:pPr>
              <a:defRPr>
                <a:uFillTx/>
              </a:defRPr>
            </a:pPr>
            <a:r>
              <a: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Маштакова Татьяна Анатольевна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11" name="Прямоугольник 10"/>
          <p:cNvSpPr>
            <a:spLocks/>
          </p:cNvSpPr>
          <p:nvPr/>
        </p:nvSpPr>
        <p:spPr>
          <a:xfrm>
            <a:off x="2024034" y="6488668"/>
            <a:ext cx="8280920" cy="36933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Ассоциация «Внедрения инноваций в сфере 3Д образования»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Правила работы </a:t>
            </a:r>
            <a:br>
              <a:rPr lang="ru-RU" sz="4800" dirty="0"/>
            </a:br>
            <a:r>
              <a:rPr lang="ru-RU" sz="4800" dirty="0"/>
              <a:t>экспертов при организации </a:t>
            </a:r>
            <a:br>
              <a:rPr lang="ru-RU" sz="4800" dirty="0"/>
            </a:br>
            <a:r>
              <a:rPr lang="ru-RU" sz="4800" dirty="0"/>
              <a:t>региональных </a:t>
            </a:r>
            <a:r>
              <a:rPr lang="ru-RU" sz="4800" dirty="0" smtClean="0"/>
              <a:t>мероприятий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1180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556A86-A730-4443-BB83-FE5989B94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Требования к региональным учебно-тренировочным мероприятиям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94E2CC-AD3D-4EB7-ACB9-DA4A3DCF5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256" y="2030905"/>
            <a:ext cx="9949543" cy="4351338"/>
          </a:xfrm>
        </p:spPr>
        <p:txBody>
          <a:bodyPr/>
          <a:lstStyle/>
          <a:p>
            <a:r>
              <a:rPr lang="ru-RU" dirty="0"/>
              <a:t>Мастер-классы по 30-40 минут по работе с оборудованием: 3</a:t>
            </a:r>
            <a:r>
              <a:rPr lang="en-US" dirty="0"/>
              <a:t>D </a:t>
            </a:r>
            <a:r>
              <a:rPr lang="ru-RU" dirty="0"/>
              <a:t>ручки, </a:t>
            </a:r>
            <a:r>
              <a:rPr lang="en-US" dirty="0"/>
              <a:t>3D </a:t>
            </a:r>
            <a:r>
              <a:rPr lang="ru-RU" dirty="0"/>
              <a:t>принтеры, 3</a:t>
            </a:r>
            <a:r>
              <a:rPr lang="en-US" dirty="0"/>
              <a:t>D </a:t>
            </a:r>
            <a:r>
              <a:rPr lang="ru-RU" dirty="0"/>
              <a:t>сканеры, 3</a:t>
            </a:r>
            <a:r>
              <a:rPr lang="en-US" dirty="0"/>
              <a:t>D </a:t>
            </a:r>
            <a:r>
              <a:rPr lang="ru-RU" dirty="0"/>
              <a:t>моделирование (ПО </a:t>
            </a:r>
            <a:r>
              <a:rPr lang="ru-RU" dirty="0" err="1"/>
              <a:t>по</a:t>
            </a:r>
            <a:r>
              <a:rPr lang="ru-RU" dirty="0"/>
              <a:t> выбору, но приветствуется разнообразие)</a:t>
            </a:r>
          </a:p>
          <a:p>
            <a:r>
              <a:rPr lang="ru-RU" dirty="0"/>
              <a:t> Знакомство с регламентом олимпиады</a:t>
            </a:r>
          </a:p>
          <a:p>
            <a:r>
              <a:rPr lang="ru-RU" dirty="0"/>
              <a:t>Самостоятельное выполнение олимпиадных заданий прошлых лет</a:t>
            </a:r>
          </a:p>
          <a:p>
            <a:r>
              <a:rPr lang="ru-RU" dirty="0"/>
              <a:t>Эксперты: проведение </a:t>
            </a:r>
            <a:r>
              <a:rPr lang="ru-RU" dirty="0" err="1"/>
              <a:t>критериального</a:t>
            </a:r>
            <a:r>
              <a:rPr lang="ru-RU" dirty="0"/>
              <a:t> оценивания работ и работы команд во время мероприятия.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33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BD0554-F312-4A70-BC2A-418883B7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Требования к уровню профессиональных компетенций региональных экспертов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D75DE6-2F1D-4081-A73D-A6D08F58C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256" y="2161536"/>
            <a:ext cx="9949543" cy="4351338"/>
          </a:xfrm>
        </p:spPr>
        <p:txBody>
          <a:bodyPr/>
          <a:lstStyle/>
          <a:p>
            <a:r>
              <a:rPr lang="ru-RU" dirty="0"/>
              <a:t>Знание работы и основные неисправности 3</a:t>
            </a:r>
            <a:r>
              <a:rPr lang="en-US" dirty="0"/>
              <a:t>D </a:t>
            </a:r>
            <a:r>
              <a:rPr lang="ru-RU" dirty="0"/>
              <a:t>принтеров разных поколений и типов.</a:t>
            </a:r>
          </a:p>
          <a:p>
            <a:r>
              <a:rPr lang="ru-RU" dirty="0"/>
              <a:t>Знание основ и принципов работы с ПО</a:t>
            </a:r>
          </a:p>
          <a:p>
            <a:r>
              <a:rPr lang="ru-RU" dirty="0"/>
              <a:t>Умение работать с различными программами для </a:t>
            </a:r>
            <a:r>
              <a:rPr lang="ru-RU" dirty="0" err="1"/>
              <a:t>слайсинга</a:t>
            </a:r>
            <a:endParaRPr lang="ru-RU" dirty="0"/>
          </a:p>
          <a:p>
            <a:r>
              <a:rPr lang="ru-RU" dirty="0"/>
              <a:t>Умение проводить обучение педагогов и детей</a:t>
            </a:r>
          </a:p>
          <a:p>
            <a:r>
              <a:rPr lang="ru-RU" dirty="0"/>
              <a:t>Умение работать с облачными сервисами</a:t>
            </a:r>
          </a:p>
          <a:p>
            <a:r>
              <a:rPr lang="ru-RU" dirty="0"/>
              <a:t>Умение работать с </a:t>
            </a:r>
            <a:r>
              <a:rPr lang="en-US" dirty="0"/>
              <a:t>Word </a:t>
            </a:r>
            <a:r>
              <a:rPr lang="ru-RU" dirty="0"/>
              <a:t>и </a:t>
            </a:r>
            <a:r>
              <a:rPr lang="en-US" dirty="0"/>
              <a:t>Excel </a:t>
            </a:r>
            <a:r>
              <a:rPr lang="ru-RU" dirty="0"/>
              <a:t> (слияние документов)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70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CA8B1D8-E54B-4424-9EB5-2EF766479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Схема взаимодействия экспертов на уровне региона и вне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87426685-9A5A-45D6-A5C0-815FF09E928C}"/>
              </a:ext>
            </a:extLst>
          </p:cNvPr>
          <p:cNvSpPr/>
          <p:nvPr/>
        </p:nvSpPr>
        <p:spPr>
          <a:xfrm>
            <a:off x="5035419" y="1690687"/>
            <a:ext cx="268721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эксперт Ассоциации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09EEB5C9-F3A6-4FD8-8802-7873D794B7EB}"/>
              </a:ext>
            </a:extLst>
          </p:cNvPr>
          <p:cNvSpPr/>
          <p:nvPr/>
        </p:nvSpPr>
        <p:spPr>
          <a:xfrm>
            <a:off x="752668" y="2510856"/>
            <a:ext cx="268721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Региональный эксперт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FD671104-078F-40A8-930D-647AD3B873EB}"/>
              </a:ext>
            </a:extLst>
          </p:cNvPr>
          <p:cNvSpPr/>
          <p:nvPr/>
        </p:nvSpPr>
        <p:spPr>
          <a:xfrm>
            <a:off x="2777410" y="2510856"/>
            <a:ext cx="268721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Региональный эксперт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22A001E7-5711-4B42-B792-126D60D2F985}"/>
              </a:ext>
            </a:extLst>
          </p:cNvPr>
          <p:cNvSpPr/>
          <p:nvPr/>
        </p:nvSpPr>
        <p:spPr>
          <a:xfrm>
            <a:off x="4930447" y="2507747"/>
            <a:ext cx="268721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Региональный эксперт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A5A8ECE3-F5E9-46D8-9856-07F9529003AB}"/>
              </a:ext>
            </a:extLst>
          </p:cNvPr>
          <p:cNvSpPr/>
          <p:nvPr/>
        </p:nvSpPr>
        <p:spPr>
          <a:xfrm>
            <a:off x="6968408" y="2504637"/>
            <a:ext cx="268721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Региональный эксперт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81B85C45-C6D8-4F02-A68B-6961AF713AFD}"/>
              </a:ext>
            </a:extLst>
          </p:cNvPr>
          <p:cNvSpPr/>
          <p:nvPr/>
        </p:nvSpPr>
        <p:spPr>
          <a:xfrm>
            <a:off x="9028920" y="2507746"/>
            <a:ext cx="268721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Региональный эксперт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29FBDA5C-4B4B-45AF-A123-0EFB42F5B8AA}"/>
              </a:ext>
            </a:extLst>
          </p:cNvPr>
          <p:cNvCxnSpPr>
            <a:stCxn id="4" idx="2"/>
            <a:endCxn id="8" idx="0"/>
          </p:cNvCxnSpPr>
          <p:nvPr/>
        </p:nvCxnSpPr>
        <p:spPr>
          <a:xfrm flipH="1">
            <a:off x="2096276" y="2062989"/>
            <a:ext cx="2939143" cy="44786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="" xmlns:a16="http://schemas.microsoft.com/office/drawing/2014/main" id="{DE894F40-275F-4C31-81E5-764E3CDD76F9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4121018" y="2215389"/>
            <a:ext cx="1066802" cy="29546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37DF7DFC-4BFE-45BD-A9C1-BB0A9E8C56D7}"/>
              </a:ext>
            </a:extLst>
          </p:cNvPr>
          <p:cNvCxnSpPr>
            <a:cxnSpLocks/>
            <a:stCxn id="4" idx="4"/>
          </p:cNvCxnSpPr>
          <p:nvPr/>
        </p:nvCxnSpPr>
        <p:spPr>
          <a:xfrm flipH="1">
            <a:off x="6055566" y="2435290"/>
            <a:ext cx="323461" cy="6934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5EFCCA77-E881-473E-9562-E62F50FFF744}"/>
              </a:ext>
            </a:extLst>
          </p:cNvPr>
          <p:cNvCxnSpPr>
            <a:cxnSpLocks/>
            <a:stCxn id="4" idx="5"/>
            <a:endCxn id="12" idx="0"/>
          </p:cNvCxnSpPr>
          <p:nvPr/>
        </p:nvCxnSpPr>
        <p:spPr>
          <a:xfrm>
            <a:off x="7329101" y="2326245"/>
            <a:ext cx="982915" cy="178392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="" xmlns:a16="http://schemas.microsoft.com/office/drawing/2014/main" id="{73AD4EB5-6126-4AF4-96FD-50B58D3735D2}"/>
              </a:ext>
            </a:extLst>
          </p:cNvPr>
          <p:cNvCxnSpPr>
            <a:cxnSpLocks/>
            <a:stCxn id="4" idx="6"/>
            <a:endCxn id="13" idx="0"/>
          </p:cNvCxnSpPr>
          <p:nvPr/>
        </p:nvCxnSpPr>
        <p:spPr>
          <a:xfrm>
            <a:off x="7722635" y="2062989"/>
            <a:ext cx="2649893" cy="44475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="" xmlns:a16="http://schemas.microsoft.com/office/drawing/2014/main" id="{E4EE7D10-E616-48F7-8B8B-E3C663A62326}"/>
              </a:ext>
            </a:extLst>
          </p:cNvPr>
          <p:cNvCxnSpPr>
            <a:cxnSpLocks/>
            <a:stCxn id="8" idx="7"/>
            <a:endCxn id="4" idx="2"/>
          </p:cNvCxnSpPr>
          <p:nvPr/>
        </p:nvCxnSpPr>
        <p:spPr>
          <a:xfrm flipV="1">
            <a:off x="3046350" y="2062989"/>
            <a:ext cx="1989069" cy="556912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="" xmlns:a16="http://schemas.microsoft.com/office/drawing/2014/main" id="{A091F1F3-B378-4C2C-ABD2-689F48C36CCE}"/>
              </a:ext>
            </a:extLst>
          </p:cNvPr>
          <p:cNvCxnSpPr>
            <a:cxnSpLocks/>
            <a:stCxn id="9" idx="7"/>
          </p:cNvCxnSpPr>
          <p:nvPr/>
        </p:nvCxnSpPr>
        <p:spPr>
          <a:xfrm flipV="1">
            <a:off x="5071092" y="2215391"/>
            <a:ext cx="116727" cy="40451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="" xmlns:a16="http://schemas.microsoft.com/office/drawing/2014/main" id="{3CA523C9-921B-41B9-96F1-50D9C74D195F}"/>
              </a:ext>
            </a:extLst>
          </p:cNvPr>
          <p:cNvCxnSpPr>
            <a:cxnSpLocks/>
            <a:endCxn id="4" idx="4"/>
          </p:cNvCxnSpPr>
          <p:nvPr/>
        </p:nvCxnSpPr>
        <p:spPr>
          <a:xfrm flipH="1" flipV="1">
            <a:off x="6379027" y="2435290"/>
            <a:ext cx="299355" cy="78675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="" xmlns:a16="http://schemas.microsoft.com/office/drawing/2014/main" id="{3A67C494-C0AD-4A09-9E25-3184F678A94F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7329101" y="2326245"/>
            <a:ext cx="158710" cy="28743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222DE5C6-EF82-4939-9098-640B07DBEBFA}"/>
              </a:ext>
            </a:extLst>
          </p:cNvPr>
          <p:cNvCxnSpPr>
            <a:cxnSpLocks/>
            <a:endCxn id="4" idx="6"/>
          </p:cNvCxnSpPr>
          <p:nvPr/>
        </p:nvCxnSpPr>
        <p:spPr>
          <a:xfrm flipH="1" flipV="1">
            <a:off x="7722635" y="2062989"/>
            <a:ext cx="1895666" cy="550693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>
            <a:extLst>
              <a:ext uri="{FF2B5EF4-FFF2-40B4-BE49-F238E27FC236}">
                <a16:creationId xmlns="" xmlns:a16="http://schemas.microsoft.com/office/drawing/2014/main" id="{26768631-18D2-4B52-95A4-C1D794A64CB8}"/>
              </a:ext>
            </a:extLst>
          </p:cNvPr>
          <p:cNvSpPr/>
          <p:nvPr/>
        </p:nvSpPr>
        <p:spPr>
          <a:xfrm>
            <a:off x="752668" y="3801590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="" xmlns:a16="http://schemas.microsoft.com/office/drawing/2014/main" id="{021DBFF8-5BF7-4B68-A2F2-93B905CC7092}"/>
              </a:ext>
            </a:extLst>
          </p:cNvPr>
          <p:cNvSpPr/>
          <p:nvPr/>
        </p:nvSpPr>
        <p:spPr>
          <a:xfrm>
            <a:off x="1886425" y="4677738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46" name="Овал 45">
            <a:extLst>
              <a:ext uri="{FF2B5EF4-FFF2-40B4-BE49-F238E27FC236}">
                <a16:creationId xmlns="" xmlns:a16="http://schemas.microsoft.com/office/drawing/2014/main" id="{E175C5A9-89E0-438B-AB32-C1C32096918A}"/>
              </a:ext>
            </a:extLst>
          </p:cNvPr>
          <p:cNvSpPr/>
          <p:nvPr/>
        </p:nvSpPr>
        <p:spPr>
          <a:xfrm>
            <a:off x="5464626" y="5719998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47" name="Овал 46">
            <a:extLst>
              <a:ext uri="{FF2B5EF4-FFF2-40B4-BE49-F238E27FC236}">
                <a16:creationId xmlns="" xmlns:a16="http://schemas.microsoft.com/office/drawing/2014/main" id="{9EA964DC-2F49-4531-8ABA-F98BB4212A55}"/>
              </a:ext>
            </a:extLst>
          </p:cNvPr>
          <p:cNvSpPr/>
          <p:nvPr/>
        </p:nvSpPr>
        <p:spPr>
          <a:xfrm>
            <a:off x="3248605" y="5679226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91CDC565-9E1F-4757-935F-0A0EF0F0B65D}"/>
              </a:ext>
            </a:extLst>
          </p:cNvPr>
          <p:cNvSpPr/>
          <p:nvPr/>
        </p:nvSpPr>
        <p:spPr>
          <a:xfrm>
            <a:off x="905068" y="5701924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49" name="Овал 48">
            <a:extLst>
              <a:ext uri="{FF2B5EF4-FFF2-40B4-BE49-F238E27FC236}">
                <a16:creationId xmlns="" xmlns:a16="http://schemas.microsoft.com/office/drawing/2014/main" id="{5352FC09-6965-474A-9057-16030FE0473B}"/>
              </a:ext>
            </a:extLst>
          </p:cNvPr>
          <p:cNvSpPr/>
          <p:nvPr/>
        </p:nvSpPr>
        <p:spPr>
          <a:xfrm>
            <a:off x="4270306" y="4760794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50" name="Овал 49">
            <a:extLst>
              <a:ext uri="{FF2B5EF4-FFF2-40B4-BE49-F238E27FC236}">
                <a16:creationId xmlns="" xmlns:a16="http://schemas.microsoft.com/office/drawing/2014/main" id="{415DD33E-DB18-4394-A80D-34D578F67CDA}"/>
              </a:ext>
            </a:extLst>
          </p:cNvPr>
          <p:cNvSpPr/>
          <p:nvPr/>
        </p:nvSpPr>
        <p:spPr>
          <a:xfrm>
            <a:off x="6609088" y="4698593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51" name="Овал 50">
            <a:extLst>
              <a:ext uri="{FF2B5EF4-FFF2-40B4-BE49-F238E27FC236}">
                <a16:creationId xmlns="" xmlns:a16="http://schemas.microsoft.com/office/drawing/2014/main" id="{C318FD12-3F23-469F-83C6-73249200047C}"/>
              </a:ext>
            </a:extLst>
          </p:cNvPr>
          <p:cNvSpPr/>
          <p:nvPr/>
        </p:nvSpPr>
        <p:spPr>
          <a:xfrm>
            <a:off x="8923170" y="4631091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52" name="Овал 51">
            <a:extLst>
              <a:ext uri="{FF2B5EF4-FFF2-40B4-BE49-F238E27FC236}">
                <a16:creationId xmlns="" xmlns:a16="http://schemas.microsoft.com/office/drawing/2014/main" id="{A5AFCAD9-3ABA-4345-A558-5C6C96F5AE41}"/>
              </a:ext>
            </a:extLst>
          </p:cNvPr>
          <p:cNvSpPr/>
          <p:nvPr/>
        </p:nvSpPr>
        <p:spPr>
          <a:xfrm>
            <a:off x="10008634" y="3801588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53" name="Овал 52">
            <a:extLst>
              <a:ext uri="{FF2B5EF4-FFF2-40B4-BE49-F238E27FC236}">
                <a16:creationId xmlns="" xmlns:a16="http://schemas.microsoft.com/office/drawing/2014/main" id="{807C57D6-651C-442B-9F86-9D29E512B3A7}"/>
              </a:ext>
            </a:extLst>
          </p:cNvPr>
          <p:cNvSpPr/>
          <p:nvPr/>
        </p:nvSpPr>
        <p:spPr>
          <a:xfrm>
            <a:off x="7736630" y="3801589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54" name="Овал 53">
            <a:extLst>
              <a:ext uri="{FF2B5EF4-FFF2-40B4-BE49-F238E27FC236}">
                <a16:creationId xmlns="" xmlns:a16="http://schemas.microsoft.com/office/drawing/2014/main" id="{F83F5CE3-3DA7-45CA-A521-89B71949E4C5}"/>
              </a:ext>
            </a:extLst>
          </p:cNvPr>
          <p:cNvSpPr/>
          <p:nvPr/>
        </p:nvSpPr>
        <p:spPr>
          <a:xfrm>
            <a:off x="5464626" y="3801590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55" name="Овал 54">
            <a:extLst>
              <a:ext uri="{FF2B5EF4-FFF2-40B4-BE49-F238E27FC236}">
                <a16:creationId xmlns="" xmlns:a16="http://schemas.microsoft.com/office/drawing/2014/main" id="{1906C02A-78C9-4610-A749-B4D47ADD8296}"/>
              </a:ext>
            </a:extLst>
          </p:cNvPr>
          <p:cNvSpPr/>
          <p:nvPr/>
        </p:nvSpPr>
        <p:spPr>
          <a:xfrm>
            <a:off x="3248605" y="3801590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56" name="Овал 55">
            <a:extLst>
              <a:ext uri="{FF2B5EF4-FFF2-40B4-BE49-F238E27FC236}">
                <a16:creationId xmlns="" xmlns:a16="http://schemas.microsoft.com/office/drawing/2014/main" id="{01B24729-5D2E-4CEC-9107-F0F79466DCBF}"/>
              </a:ext>
            </a:extLst>
          </p:cNvPr>
          <p:cNvSpPr/>
          <p:nvPr/>
        </p:nvSpPr>
        <p:spPr>
          <a:xfrm>
            <a:off x="4270306" y="4760794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57" name="Овал 56">
            <a:extLst>
              <a:ext uri="{FF2B5EF4-FFF2-40B4-BE49-F238E27FC236}">
                <a16:creationId xmlns="" xmlns:a16="http://schemas.microsoft.com/office/drawing/2014/main" id="{00129D25-207D-4099-9E56-3438EE8353D4}"/>
              </a:ext>
            </a:extLst>
          </p:cNvPr>
          <p:cNvSpPr/>
          <p:nvPr/>
        </p:nvSpPr>
        <p:spPr>
          <a:xfrm>
            <a:off x="7848507" y="5803054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sp>
        <p:nvSpPr>
          <p:cNvPr id="58" name="Овал 57">
            <a:extLst>
              <a:ext uri="{FF2B5EF4-FFF2-40B4-BE49-F238E27FC236}">
                <a16:creationId xmlns="" xmlns:a16="http://schemas.microsoft.com/office/drawing/2014/main" id="{CC89BB26-B58E-4B65-879A-2083E1C3B0B3}"/>
              </a:ext>
            </a:extLst>
          </p:cNvPr>
          <p:cNvSpPr/>
          <p:nvPr/>
        </p:nvSpPr>
        <p:spPr>
          <a:xfrm>
            <a:off x="10162498" y="5803054"/>
            <a:ext cx="1440026" cy="744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</a:t>
            </a:r>
          </a:p>
        </p:txBody>
      </p:sp>
      <p:cxnSp>
        <p:nvCxnSpPr>
          <p:cNvPr id="60" name="Прямая со стрелкой 59">
            <a:extLst>
              <a:ext uri="{FF2B5EF4-FFF2-40B4-BE49-F238E27FC236}">
                <a16:creationId xmlns="" xmlns:a16="http://schemas.microsoft.com/office/drawing/2014/main" id="{AFCC4494-3B80-4E2A-B6E8-5CB771EA227C}"/>
              </a:ext>
            </a:extLst>
          </p:cNvPr>
          <p:cNvCxnSpPr>
            <a:stCxn id="44" idx="0"/>
            <a:endCxn id="8" idx="4"/>
          </p:cNvCxnSpPr>
          <p:nvPr/>
        </p:nvCxnSpPr>
        <p:spPr>
          <a:xfrm flipV="1">
            <a:off x="1472681" y="3255459"/>
            <a:ext cx="623595" cy="546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="" xmlns:a16="http://schemas.microsoft.com/office/drawing/2014/main" id="{8BE33EEC-F060-4A36-BE59-BD75CF5E5FF0}"/>
              </a:ext>
            </a:extLst>
          </p:cNvPr>
          <p:cNvCxnSpPr>
            <a:cxnSpLocks/>
          </p:cNvCxnSpPr>
          <p:nvPr/>
        </p:nvCxnSpPr>
        <p:spPr>
          <a:xfrm flipH="1" flipV="1">
            <a:off x="2105563" y="3288922"/>
            <a:ext cx="510162" cy="1422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="" xmlns:a16="http://schemas.microsoft.com/office/drawing/2014/main" id="{33CC45EC-51DB-406E-8D0C-F4F4731873DE}"/>
              </a:ext>
            </a:extLst>
          </p:cNvPr>
          <p:cNvCxnSpPr>
            <a:cxnSpLocks/>
            <a:stCxn id="48" idx="0"/>
          </p:cNvCxnSpPr>
          <p:nvPr/>
        </p:nvCxnSpPr>
        <p:spPr>
          <a:xfrm flipV="1">
            <a:off x="1625081" y="3331024"/>
            <a:ext cx="456425" cy="2370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="" xmlns:a16="http://schemas.microsoft.com/office/drawing/2014/main" id="{400F7DC1-4367-496C-BECB-637BE815565E}"/>
              </a:ext>
            </a:extLst>
          </p:cNvPr>
          <p:cNvCxnSpPr>
            <a:stCxn id="9" idx="4"/>
            <a:endCxn id="55" idx="0"/>
          </p:cNvCxnSpPr>
          <p:nvPr/>
        </p:nvCxnSpPr>
        <p:spPr>
          <a:xfrm flipH="1">
            <a:off x="3968618" y="3255459"/>
            <a:ext cx="152400" cy="5461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="" xmlns:a16="http://schemas.microsoft.com/office/drawing/2014/main" id="{25D16BF1-17B4-4354-B035-FC7AA28CAF7A}"/>
              </a:ext>
            </a:extLst>
          </p:cNvPr>
          <p:cNvCxnSpPr>
            <a:cxnSpLocks/>
            <a:stCxn id="9" idx="4"/>
            <a:endCxn id="56" idx="0"/>
          </p:cNvCxnSpPr>
          <p:nvPr/>
        </p:nvCxnSpPr>
        <p:spPr>
          <a:xfrm>
            <a:off x="4121018" y="3255459"/>
            <a:ext cx="869301" cy="15053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="" xmlns:a16="http://schemas.microsoft.com/office/drawing/2014/main" id="{FC2446DC-8CD7-46F4-B94A-6B8EBA92AF74}"/>
              </a:ext>
            </a:extLst>
          </p:cNvPr>
          <p:cNvCxnSpPr>
            <a:cxnSpLocks/>
            <a:stCxn id="9" idx="4"/>
            <a:endCxn id="47" idx="0"/>
          </p:cNvCxnSpPr>
          <p:nvPr/>
        </p:nvCxnSpPr>
        <p:spPr>
          <a:xfrm flipH="1">
            <a:off x="3968618" y="3255459"/>
            <a:ext cx="152400" cy="24237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олилиния: фигура 74">
            <a:extLst>
              <a:ext uri="{FF2B5EF4-FFF2-40B4-BE49-F238E27FC236}">
                <a16:creationId xmlns="" xmlns:a16="http://schemas.microsoft.com/office/drawing/2014/main" id="{5A7EE9B3-BC5E-4E1E-BE07-14E45E12A283}"/>
              </a:ext>
            </a:extLst>
          </p:cNvPr>
          <p:cNvSpPr/>
          <p:nvPr/>
        </p:nvSpPr>
        <p:spPr>
          <a:xfrm>
            <a:off x="593337" y="1892019"/>
            <a:ext cx="2914123" cy="4807399"/>
          </a:xfrm>
          <a:custGeom>
            <a:avLst/>
            <a:gdLst>
              <a:gd name="connsiteX0" fmla="*/ 237087 w 2914123"/>
              <a:gd name="connsiteY0" fmla="*/ 449965 h 4807399"/>
              <a:gd name="connsiteX1" fmla="*/ 2084549 w 2914123"/>
              <a:gd name="connsiteY1" fmla="*/ 300675 h 4807399"/>
              <a:gd name="connsiteX2" fmla="*/ 2868320 w 2914123"/>
              <a:gd name="connsiteY2" fmla="*/ 3305132 h 4807399"/>
              <a:gd name="connsiteX3" fmla="*/ 824916 w 2914123"/>
              <a:gd name="connsiteY3" fmla="*/ 4807361 h 4807399"/>
              <a:gd name="connsiteX4" fmla="*/ 87798 w 2914123"/>
              <a:gd name="connsiteY4" fmla="*/ 3342454 h 4807399"/>
              <a:gd name="connsiteX5" fmla="*/ 237087 w 2914123"/>
              <a:gd name="connsiteY5" fmla="*/ 449965 h 480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4123" h="4807399">
                <a:moveTo>
                  <a:pt x="237087" y="449965"/>
                </a:moveTo>
                <a:cubicBezTo>
                  <a:pt x="569879" y="-56998"/>
                  <a:pt x="1646010" y="-175186"/>
                  <a:pt x="2084549" y="300675"/>
                </a:cubicBezTo>
                <a:cubicBezTo>
                  <a:pt x="2523088" y="776536"/>
                  <a:pt x="3078259" y="2554018"/>
                  <a:pt x="2868320" y="3305132"/>
                </a:cubicBezTo>
                <a:cubicBezTo>
                  <a:pt x="2658381" y="4056246"/>
                  <a:pt x="1288336" y="4801141"/>
                  <a:pt x="824916" y="4807361"/>
                </a:cubicBezTo>
                <a:cubicBezTo>
                  <a:pt x="361496" y="4813581"/>
                  <a:pt x="185769" y="4070242"/>
                  <a:pt x="87798" y="3342454"/>
                </a:cubicBezTo>
                <a:cubicBezTo>
                  <a:pt x="-10173" y="2614666"/>
                  <a:pt x="-95705" y="956928"/>
                  <a:pt x="237087" y="44996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: фигура 75">
            <a:extLst>
              <a:ext uri="{FF2B5EF4-FFF2-40B4-BE49-F238E27FC236}">
                <a16:creationId xmlns="" xmlns:a16="http://schemas.microsoft.com/office/drawing/2014/main" id="{5C96B226-7448-42D7-A9E6-8005C4FE9D4A}"/>
              </a:ext>
            </a:extLst>
          </p:cNvPr>
          <p:cNvSpPr/>
          <p:nvPr/>
        </p:nvSpPr>
        <p:spPr>
          <a:xfrm>
            <a:off x="2787586" y="2094365"/>
            <a:ext cx="2914123" cy="4807399"/>
          </a:xfrm>
          <a:custGeom>
            <a:avLst/>
            <a:gdLst>
              <a:gd name="connsiteX0" fmla="*/ 237087 w 2914123"/>
              <a:gd name="connsiteY0" fmla="*/ 449965 h 4807399"/>
              <a:gd name="connsiteX1" fmla="*/ 2084549 w 2914123"/>
              <a:gd name="connsiteY1" fmla="*/ 300675 h 4807399"/>
              <a:gd name="connsiteX2" fmla="*/ 2868320 w 2914123"/>
              <a:gd name="connsiteY2" fmla="*/ 3305132 h 4807399"/>
              <a:gd name="connsiteX3" fmla="*/ 824916 w 2914123"/>
              <a:gd name="connsiteY3" fmla="*/ 4807361 h 4807399"/>
              <a:gd name="connsiteX4" fmla="*/ 87798 w 2914123"/>
              <a:gd name="connsiteY4" fmla="*/ 3342454 h 4807399"/>
              <a:gd name="connsiteX5" fmla="*/ 237087 w 2914123"/>
              <a:gd name="connsiteY5" fmla="*/ 449965 h 480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4123" h="4807399">
                <a:moveTo>
                  <a:pt x="237087" y="449965"/>
                </a:moveTo>
                <a:cubicBezTo>
                  <a:pt x="569879" y="-56998"/>
                  <a:pt x="1646010" y="-175186"/>
                  <a:pt x="2084549" y="300675"/>
                </a:cubicBezTo>
                <a:cubicBezTo>
                  <a:pt x="2523088" y="776536"/>
                  <a:pt x="3078259" y="2554018"/>
                  <a:pt x="2868320" y="3305132"/>
                </a:cubicBezTo>
                <a:cubicBezTo>
                  <a:pt x="2658381" y="4056246"/>
                  <a:pt x="1288336" y="4801141"/>
                  <a:pt x="824916" y="4807361"/>
                </a:cubicBezTo>
                <a:cubicBezTo>
                  <a:pt x="361496" y="4813581"/>
                  <a:pt x="185769" y="4070242"/>
                  <a:pt x="87798" y="3342454"/>
                </a:cubicBezTo>
                <a:cubicBezTo>
                  <a:pt x="-10173" y="2614666"/>
                  <a:pt x="-95705" y="956928"/>
                  <a:pt x="237087" y="44996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: фигура 76">
            <a:extLst>
              <a:ext uri="{FF2B5EF4-FFF2-40B4-BE49-F238E27FC236}">
                <a16:creationId xmlns="" xmlns:a16="http://schemas.microsoft.com/office/drawing/2014/main" id="{67A9F05A-6592-4686-B09A-322571437571}"/>
              </a:ext>
            </a:extLst>
          </p:cNvPr>
          <p:cNvSpPr/>
          <p:nvPr/>
        </p:nvSpPr>
        <p:spPr>
          <a:xfrm>
            <a:off x="5207280" y="2142491"/>
            <a:ext cx="2914123" cy="4807399"/>
          </a:xfrm>
          <a:custGeom>
            <a:avLst/>
            <a:gdLst>
              <a:gd name="connsiteX0" fmla="*/ 237087 w 2914123"/>
              <a:gd name="connsiteY0" fmla="*/ 449965 h 4807399"/>
              <a:gd name="connsiteX1" fmla="*/ 2084549 w 2914123"/>
              <a:gd name="connsiteY1" fmla="*/ 300675 h 4807399"/>
              <a:gd name="connsiteX2" fmla="*/ 2868320 w 2914123"/>
              <a:gd name="connsiteY2" fmla="*/ 3305132 h 4807399"/>
              <a:gd name="connsiteX3" fmla="*/ 824916 w 2914123"/>
              <a:gd name="connsiteY3" fmla="*/ 4807361 h 4807399"/>
              <a:gd name="connsiteX4" fmla="*/ 87798 w 2914123"/>
              <a:gd name="connsiteY4" fmla="*/ 3342454 h 4807399"/>
              <a:gd name="connsiteX5" fmla="*/ 237087 w 2914123"/>
              <a:gd name="connsiteY5" fmla="*/ 449965 h 480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4123" h="4807399">
                <a:moveTo>
                  <a:pt x="237087" y="449965"/>
                </a:moveTo>
                <a:cubicBezTo>
                  <a:pt x="569879" y="-56998"/>
                  <a:pt x="1646010" y="-175186"/>
                  <a:pt x="2084549" y="300675"/>
                </a:cubicBezTo>
                <a:cubicBezTo>
                  <a:pt x="2523088" y="776536"/>
                  <a:pt x="3078259" y="2554018"/>
                  <a:pt x="2868320" y="3305132"/>
                </a:cubicBezTo>
                <a:cubicBezTo>
                  <a:pt x="2658381" y="4056246"/>
                  <a:pt x="1288336" y="4801141"/>
                  <a:pt x="824916" y="4807361"/>
                </a:cubicBezTo>
                <a:cubicBezTo>
                  <a:pt x="361496" y="4813581"/>
                  <a:pt x="185769" y="4070242"/>
                  <a:pt x="87798" y="3342454"/>
                </a:cubicBezTo>
                <a:cubicBezTo>
                  <a:pt x="-10173" y="2614666"/>
                  <a:pt x="-95705" y="956928"/>
                  <a:pt x="237087" y="44996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: фигура 77">
            <a:extLst>
              <a:ext uri="{FF2B5EF4-FFF2-40B4-BE49-F238E27FC236}">
                <a16:creationId xmlns="" xmlns:a16="http://schemas.microsoft.com/office/drawing/2014/main" id="{689AA3FA-9B68-4AEE-97BA-8020866990A6}"/>
              </a:ext>
            </a:extLst>
          </p:cNvPr>
          <p:cNvSpPr/>
          <p:nvPr/>
        </p:nvSpPr>
        <p:spPr>
          <a:xfrm>
            <a:off x="7485548" y="2274038"/>
            <a:ext cx="2914123" cy="4807399"/>
          </a:xfrm>
          <a:custGeom>
            <a:avLst/>
            <a:gdLst>
              <a:gd name="connsiteX0" fmla="*/ 237087 w 2914123"/>
              <a:gd name="connsiteY0" fmla="*/ 449965 h 4807399"/>
              <a:gd name="connsiteX1" fmla="*/ 2084549 w 2914123"/>
              <a:gd name="connsiteY1" fmla="*/ 300675 h 4807399"/>
              <a:gd name="connsiteX2" fmla="*/ 2868320 w 2914123"/>
              <a:gd name="connsiteY2" fmla="*/ 3305132 h 4807399"/>
              <a:gd name="connsiteX3" fmla="*/ 824916 w 2914123"/>
              <a:gd name="connsiteY3" fmla="*/ 4807361 h 4807399"/>
              <a:gd name="connsiteX4" fmla="*/ 87798 w 2914123"/>
              <a:gd name="connsiteY4" fmla="*/ 3342454 h 4807399"/>
              <a:gd name="connsiteX5" fmla="*/ 237087 w 2914123"/>
              <a:gd name="connsiteY5" fmla="*/ 449965 h 480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4123" h="4807399">
                <a:moveTo>
                  <a:pt x="237087" y="449965"/>
                </a:moveTo>
                <a:cubicBezTo>
                  <a:pt x="569879" y="-56998"/>
                  <a:pt x="1646010" y="-175186"/>
                  <a:pt x="2084549" y="300675"/>
                </a:cubicBezTo>
                <a:cubicBezTo>
                  <a:pt x="2523088" y="776536"/>
                  <a:pt x="3078259" y="2554018"/>
                  <a:pt x="2868320" y="3305132"/>
                </a:cubicBezTo>
                <a:cubicBezTo>
                  <a:pt x="2658381" y="4056246"/>
                  <a:pt x="1288336" y="4801141"/>
                  <a:pt x="824916" y="4807361"/>
                </a:cubicBezTo>
                <a:cubicBezTo>
                  <a:pt x="361496" y="4813581"/>
                  <a:pt x="185769" y="4070242"/>
                  <a:pt x="87798" y="3342454"/>
                </a:cubicBezTo>
                <a:cubicBezTo>
                  <a:pt x="-10173" y="2614666"/>
                  <a:pt x="-95705" y="956928"/>
                  <a:pt x="237087" y="44996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: фигура 78">
            <a:extLst>
              <a:ext uri="{FF2B5EF4-FFF2-40B4-BE49-F238E27FC236}">
                <a16:creationId xmlns="" xmlns:a16="http://schemas.microsoft.com/office/drawing/2014/main" id="{F438D116-D7AB-40A0-97A0-6902E83D62B4}"/>
              </a:ext>
            </a:extLst>
          </p:cNvPr>
          <p:cNvSpPr/>
          <p:nvPr/>
        </p:nvSpPr>
        <p:spPr>
          <a:xfrm>
            <a:off x="9494738" y="2227391"/>
            <a:ext cx="2914123" cy="4807399"/>
          </a:xfrm>
          <a:custGeom>
            <a:avLst/>
            <a:gdLst>
              <a:gd name="connsiteX0" fmla="*/ 237087 w 2914123"/>
              <a:gd name="connsiteY0" fmla="*/ 449965 h 4807399"/>
              <a:gd name="connsiteX1" fmla="*/ 2084549 w 2914123"/>
              <a:gd name="connsiteY1" fmla="*/ 300675 h 4807399"/>
              <a:gd name="connsiteX2" fmla="*/ 2868320 w 2914123"/>
              <a:gd name="connsiteY2" fmla="*/ 3305132 h 4807399"/>
              <a:gd name="connsiteX3" fmla="*/ 824916 w 2914123"/>
              <a:gd name="connsiteY3" fmla="*/ 4807361 h 4807399"/>
              <a:gd name="connsiteX4" fmla="*/ 87798 w 2914123"/>
              <a:gd name="connsiteY4" fmla="*/ 3342454 h 4807399"/>
              <a:gd name="connsiteX5" fmla="*/ 237087 w 2914123"/>
              <a:gd name="connsiteY5" fmla="*/ 449965 h 480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4123" h="4807399">
                <a:moveTo>
                  <a:pt x="237087" y="449965"/>
                </a:moveTo>
                <a:cubicBezTo>
                  <a:pt x="569879" y="-56998"/>
                  <a:pt x="1646010" y="-175186"/>
                  <a:pt x="2084549" y="300675"/>
                </a:cubicBezTo>
                <a:cubicBezTo>
                  <a:pt x="2523088" y="776536"/>
                  <a:pt x="3078259" y="2554018"/>
                  <a:pt x="2868320" y="3305132"/>
                </a:cubicBezTo>
                <a:cubicBezTo>
                  <a:pt x="2658381" y="4056246"/>
                  <a:pt x="1288336" y="4801141"/>
                  <a:pt x="824916" y="4807361"/>
                </a:cubicBezTo>
                <a:cubicBezTo>
                  <a:pt x="361496" y="4813581"/>
                  <a:pt x="185769" y="4070242"/>
                  <a:pt x="87798" y="3342454"/>
                </a:cubicBezTo>
                <a:cubicBezTo>
                  <a:pt x="-10173" y="2614666"/>
                  <a:pt x="-95705" y="956928"/>
                  <a:pt x="237087" y="44996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 стрелкой 80">
            <a:extLst>
              <a:ext uri="{FF2B5EF4-FFF2-40B4-BE49-F238E27FC236}">
                <a16:creationId xmlns="" xmlns:a16="http://schemas.microsoft.com/office/drawing/2014/main" id="{7D0642B1-F1E6-4700-8FD0-67D3E18CD077}"/>
              </a:ext>
            </a:extLst>
          </p:cNvPr>
          <p:cNvCxnSpPr>
            <a:stCxn id="11" idx="4"/>
            <a:endCxn id="45" idx="0"/>
          </p:cNvCxnSpPr>
          <p:nvPr/>
        </p:nvCxnSpPr>
        <p:spPr>
          <a:xfrm flipH="1">
            <a:off x="2606438" y="3252350"/>
            <a:ext cx="3667617" cy="14253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="" xmlns:a16="http://schemas.microsoft.com/office/drawing/2014/main" id="{948AA714-12CC-4E31-A4B8-E29987B89586}"/>
              </a:ext>
            </a:extLst>
          </p:cNvPr>
          <p:cNvCxnSpPr>
            <a:stCxn id="11" idx="4"/>
            <a:endCxn id="54" idx="0"/>
          </p:cNvCxnSpPr>
          <p:nvPr/>
        </p:nvCxnSpPr>
        <p:spPr>
          <a:xfrm flipH="1">
            <a:off x="6184639" y="3252350"/>
            <a:ext cx="89416" cy="5492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>
            <a:extLst>
              <a:ext uri="{FF2B5EF4-FFF2-40B4-BE49-F238E27FC236}">
                <a16:creationId xmlns="" xmlns:a16="http://schemas.microsoft.com/office/drawing/2014/main" id="{80651C61-D88B-4BB5-A605-08DDE0651A5F}"/>
              </a:ext>
            </a:extLst>
          </p:cNvPr>
          <p:cNvCxnSpPr>
            <a:cxnSpLocks/>
            <a:stCxn id="11" idx="4"/>
            <a:endCxn id="50" idx="0"/>
          </p:cNvCxnSpPr>
          <p:nvPr/>
        </p:nvCxnSpPr>
        <p:spPr>
          <a:xfrm>
            <a:off x="6274055" y="3252350"/>
            <a:ext cx="1055046" cy="14462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>
            <a:extLst>
              <a:ext uri="{FF2B5EF4-FFF2-40B4-BE49-F238E27FC236}">
                <a16:creationId xmlns="" xmlns:a16="http://schemas.microsoft.com/office/drawing/2014/main" id="{0930A024-20B6-468B-B53D-9F9D97A4BAFA}"/>
              </a:ext>
            </a:extLst>
          </p:cNvPr>
          <p:cNvCxnSpPr>
            <a:stCxn id="46" idx="0"/>
            <a:endCxn id="50" idx="3"/>
          </p:cNvCxnSpPr>
          <p:nvPr/>
        </p:nvCxnSpPr>
        <p:spPr>
          <a:xfrm flipV="1">
            <a:off x="6184639" y="5334151"/>
            <a:ext cx="635336" cy="3858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>
            <a:extLst>
              <a:ext uri="{FF2B5EF4-FFF2-40B4-BE49-F238E27FC236}">
                <a16:creationId xmlns="" xmlns:a16="http://schemas.microsoft.com/office/drawing/2014/main" id="{652296AC-8AF9-4279-B089-F484F1BF2305}"/>
              </a:ext>
            </a:extLst>
          </p:cNvPr>
          <p:cNvCxnSpPr>
            <a:stCxn id="12" idx="4"/>
            <a:endCxn id="53" idx="0"/>
          </p:cNvCxnSpPr>
          <p:nvPr/>
        </p:nvCxnSpPr>
        <p:spPr>
          <a:xfrm>
            <a:off x="8312016" y="3249240"/>
            <a:ext cx="144627" cy="5523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>
            <a:extLst>
              <a:ext uri="{FF2B5EF4-FFF2-40B4-BE49-F238E27FC236}">
                <a16:creationId xmlns="" xmlns:a16="http://schemas.microsoft.com/office/drawing/2014/main" id="{CD6D069E-5294-4C6B-BC24-51AB0414C6BC}"/>
              </a:ext>
            </a:extLst>
          </p:cNvPr>
          <p:cNvCxnSpPr>
            <a:stCxn id="51" idx="4"/>
            <a:endCxn id="57" idx="0"/>
          </p:cNvCxnSpPr>
          <p:nvPr/>
        </p:nvCxnSpPr>
        <p:spPr>
          <a:xfrm flipH="1">
            <a:off x="8568520" y="5375694"/>
            <a:ext cx="1074663" cy="4273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>
            <a:extLst>
              <a:ext uri="{FF2B5EF4-FFF2-40B4-BE49-F238E27FC236}">
                <a16:creationId xmlns="" xmlns:a16="http://schemas.microsoft.com/office/drawing/2014/main" id="{871DFEE9-AB0B-4483-B4DB-DB3AC384DFF1}"/>
              </a:ext>
            </a:extLst>
          </p:cNvPr>
          <p:cNvCxnSpPr>
            <a:stCxn id="58" idx="0"/>
          </p:cNvCxnSpPr>
          <p:nvPr/>
        </p:nvCxnSpPr>
        <p:spPr>
          <a:xfrm flipH="1" flipV="1">
            <a:off x="7617663" y="2142491"/>
            <a:ext cx="3264848" cy="36605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02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8911F6-8DFF-431F-8757-1CA300A8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Правила оценивания работ по направлениям и мероприятиям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BD255A-551A-4419-9B94-8475AEF13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2" y="1825625"/>
            <a:ext cx="9949543" cy="4351338"/>
          </a:xfrm>
        </p:spPr>
        <p:txBody>
          <a:bodyPr/>
          <a:lstStyle/>
          <a:p>
            <a:r>
              <a:rPr lang="ru-RU" dirty="0"/>
              <a:t>3</a:t>
            </a:r>
            <a:r>
              <a:rPr lang="en-US" dirty="0"/>
              <a:t>D </a:t>
            </a:r>
            <a:r>
              <a:rPr lang="ru-RU" dirty="0"/>
              <a:t>фишки (Коллегиально заслушивая работы в рамках фестиваля)</a:t>
            </a:r>
          </a:p>
          <a:p>
            <a:r>
              <a:rPr lang="ru-RU" dirty="0"/>
              <a:t>Планета 3</a:t>
            </a:r>
            <a:r>
              <a:rPr lang="en-US" dirty="0"/>
              <a:t>D</a:t>
            </a:r>
            <a:r>
              <a:rPr lang="ru-RU" dirty="0"/>
              <a:t> (</a:t>
            </a:r>
            <a:r>
              <a:rPr lang="ru-RU" dirty="0" err="1"/>
              <a:t>Критериально</a:t>
            </a:r>
            <a:r>
              <a:rPr lang="ru-RU" dirty="0"/>
              <a:t> по </a:t>
            </a:r>
            <a:r>
              <a:rPr lang="ru-RU" dirty="0" err="1"/>
              <a:t>спец.разработанным</a:t>
            </a:r>
            <a:r>
              <a:rPr lang="ru-RU" dirty="0"/>
              <a:t> критериям)</a:t>
            </a:r>
            <a:endParaRPr lang="en-US" dirty="0"/>
          </a:p>
          <a:p>
            <a:r>
              <a:rPr lang="ru-RU" dirty="0"/>
              <a:t>Всероссийская олимпиада по </a:t>
            </a:r>
            <a:r>
              <a:rPr lang="en-US" dirty="0"/>
              <a:t>3D </a:t>
            </a:r>
            <a:r>
              <a:rPr lang="ru-RU" dirty="0"/>
              <a:t>технологиям (</a:t>
            </a:r>
            <a:r>
              <a:rPr lang="ru-RU" dirty="0" err="1"/>
              <a:t>Критериально</a:t>
            </a:r>
            <a:r>
              <a:rPr lang="ru-RU" dirty="0"/>
              <a:t>, 3 эксперта оценивает и по среднему баллу определяется победитель)</a:t>
            </a:r>
          </a:p>
          <a:p>
            <a:r>
              <a:rPr lang="ru-RU" dirty="0"/>
              <a:t>Олимпиада Наставничество (</a:t>
            </a:r>
            <a:r>
              <a:rPr lang="ru-RU" dirty="0" err="1"/>
              <a:t>Критериально</a:t>
            </a:r>
            <a:r>
              <a:rPr lang="ru-RU" dirty="0"/>
              <a:t>, 3 эксперта оценивает и по среднему баллу определяется победитель)</a:t>
            </a:r>
          </a:p>
          <a:p>
            <a:endParaRPr lang="ru-RU" dirty="0"/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="" xmlns:a16="http://schemas.microsoft.com/office/drawing/2014/main" id="{112E4B97-53F6-4E73-B071-BFB6EAEBB243}"/>
              </a:ext>
            </a:extLst>
          </p:cNvPr>
          <p:cNvSpPr/>
          <p:nvPr/>
        </p:nvSpPr>
        <p:spPr>
          <a:xfrm flipH="1">
            <a:off x="10217507" y="3545633"/>
            <a:ext cx="821093" cy="23886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EBEF2E7-33D7-4792-A860-FD4CEDC1258D}"/>
              </a:ext>
            </a:extLst>
          </p:cNvPr>
          <p:cNvSpPr txBox="1"/>
          <p:nvPr/>
        </p:nvSpPr>
        <p:spPr>
          <a:xfrm>
            <a:off x="10647200" y="4385387"/>
            <a:ext cx="16353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Отдельно по </a:t>
            </a:r>
          </a:p>
          <a:p>
            <a:pPr algn="ctr"/>
            <a:r>
              <a:rPr lang="ru-RU" dirty="0"/>
              <a:t>каждому виду </a:t>
            </a:r>
          </a:p>
          <a:p>
            <a:pPr algn="ctr"/>
            <a:r>
              <a:rPr lang="ru-RU" dirty="0"/>
              <a:t>работы</a:t>
            </a:r>
          </a:p>
        </p:txBody>
      </p:sp>
    </p:spTree>
    <p:extLst>
      <p:ext uri="{BB962C8B-B14F-4D97-AF65-F5344CB8AC3E}">
        <p14:creationId xmlns:p14="http://schemas.microsoft.com/office/powerpoint/2010/main" val="3254465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382" y="374458"/>
            <a:ext cx="8607343" cy="1325563"/>
          </a:xfrm>
        </p:spPr>
        <p:txBody>
          <a:bodyPr>
            <a:noAutofit/>
          </a:bodyPr>
          <a:lstStyle/>
          <a:p>
            <a:pPr lvl="0"/>
            <a:r>
              <a:rPr lang="ru-RU" sz="3200" dirty="0"/>
              <a:t>Стандарты проведения региональных подготовительных мероприятий (семинаров, учебно-тренировочных сборов)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3792" y="2264164"/>
            <a:ext cx="9949543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Использование брендбука Ассоциации (согласование)</a:t>
            </a:r>
          </a:p>
          <a:p>
            <a:r>
              <a:rPr lang="ru-RU" dirty="0"/>
              <a:t>Дата проведения мероприятий</a:t>
            </a:r>
          </a:p>
          <a:p>
            <a:r>
              <a:rPr lang="ru-RU" dirty="0"/>
              <a:t>Создание информационных писем</a:t>
            </a:r>
          </a:p>
          <a:p>
            <a:r>
              <a:rPr lang="ru-RU" dirty="0"/>
              <a:t>Рассылка информационных писем (база образовательных организаций)</a:t>
            </a:r>
          </a:p>
          <a:p>
            <a:r>
              <a:rPr lang="ru-RU" dirty="0"/>
              <a:t>Регистрация участников</a:t>
            </a:r>
          </a:p>
          <a:p>
            <a:r>
              <a:rPr lang="ru-RU" dirty="0"/>
              <a:t>Проведение семинаров и УТС платно/бесплатно</a:t>
            </a:r>
          </a:p>
          <a:p>
            <a:r>
              <a:rPr lang="ru-RU" dirty="0"/>
              <a:t>Спикеры и выступающие</a:t>
            </a:r>
          </a:p>
          <a:p>
            <a:r>
              <a:rPr lang="ru-RU" dirty="0"/>
              <a:t>Итоговый отчет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50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070" y="365125"/>
            <a:ext cx="8910734" cy="1325563"/>
          </a:xfrm>
        </p:spPr>
        <p:txBody>
          <a:bodyPr>
            <a:noAutofit/>
          </a:bodyPr>
          <a:lstStyle/>
          <a:p>
            <a:r>
              <a:rPr lang="ru-RU" sz="3200" dirty="0"/>
              <a:t>Стандарты проведения региональных отборочных этапов Всероссийской олимпиады по 3D технологиям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693" y="2012237"/>
            <a:ext cx="9949543" cy="435133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Использование брендбука Ассоциации (согласование)</a:t>
            </a:r>
          </a:p>
          <a:p>
            <a:r>
              <a:rPr lang="ru-RU" dirty="0"/>
              <a:t>Дата и количество дней проведения мероприятия (согласована в дорожной карте)</a:t>
            </a:r>
          </a:p>
          <a:p>
            <a:r>
              <a:rPr lang="ru-RU" dirty="0"/>
              <a:t>Создание положения и информационных писем</a:t>
            </a:r>
          </a:p>
          <a:p>
            <a:r>
              <a:rPr lang="ru-RU" dirty="0"/>
              <a:t>Рассылка информационных писем (количество образовательных организаций)</a:t>
            </a:r>
          </a:p>
          <a:p>
            <a:r>
              <a:rPr lang="ru-RU" dirty="0"/>
              <a:t>Регистрация участников</a:t>
            </a:r>
          </a:p>
          <a:p>
            <a:r>
              <a:rPr lang="ru-RU" dirty="0"/>
              <a:t>Проведение олимпиады бесплатно!</a:t>
            </a:r>
          </a:p>
          <a:p>
            <a:r>
              <a:rPr lang="ru-RU" dirty="0"/>
              <a:t>Эксперты олимпиады</a:t>
            </a:r>
          </a:p>
          <a:p>
            <a:r>
              <a:rPr lang="ru-RU" dirty="0"/>
              <a:t>Направления олимпиады</a:t>
            </a:r>
          </a:p>
          <a:p>
            <a:r>
              <a:rPr lang="ru-RU" dirty="0" err="1"/>
              <a:t>Критериальное</a:t>
            </a:r>
            <a:r>
              <a:rPr lang="ru-RU" dirty="0"/>
              <a:t> оценивание</a:t>
            </a:r>
          </a:p>
          <a:p>
            <a:r>
              <a:rPr lang="ru-RU" dirty="0"/>
              <a:t>Временной регламент</a:t>
            </a:r>
          </a:p>
          <a:p>
            <a:r>
              <a:rPr lang="ru-RU" dirty="0"/>
              <a:t>Подведение итогов (2-3 день) </a:t>
            </a:r>
          </a:p>
          <a:p>
            <a:r>
              <a:rPr lang="ru-RU" dirty="0"/>
              <a:t>Итоговый отчет</a:t>
            </a:r>
          </a:p>
          <a:p>
            <a:r>
              <a:rPr lang="ru-RU" dirty="0"/>
              <a:t>Обязательное участие всех региональных победителей и призеров в выравнивающем курсе при подготовке к Всероссийскому этапу  (февраль, март)</a:t>
            </a:r>
          </a:p>
        </p:txBody>
      </p:sp>
    </p:spTree>
    <p:extLst>
      <p:ext uri="{BB962C8B-B14F-4D97-AF65-F5344CB8AC3E}">
        <p14:creationId xmlns:p14="http://schemas.microsoft.com/office/powerpoint/2010/main" val="87627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1334" y="2675731"/>
            <a:ext cx="7984673" cy="1325563"/>
          </a:xfrm>
        </p:spPr>
        <p:txBody>
          <a:bodyPr>
            <a:normAutofit/>
          </a:bodyPr>
          <a:lstStyle/>
          <a:p>
            <a:r>
              <a:rPr lang="ru-RU" sz="2800" dirty="0"/>
              <a:t>Региональный координатор проекта: </a:t>
            </a:r>
            <a:r>
              <a:rPr lang="ru-RU" sz="2800" dirty="0" err="1"/>
              <a:t>Босташвили</a:t>
            </a:r>
            <a:r>
              <a:rPr lang="ru-RU" sz="2800" dirty="0"/>
              <a:t> Алена Владимировна</a:t>
            </a:r>
            <a:r>
              <a:rPr lang="ru-RU" sz="2800"/>
              <a:t>,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(</a:t>
            </a:r>
            <a:r>
              <a:rPr lang="ru-RU" sz="2800" dirty="0"/>
              <a:t>8442) 20-11-55 (доб.1321)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9085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презентации вертикальный узор 16 на 9" id="{B9A0A5DA-F1BC-B14E-85E7-9E05CFB4024A}" vid="{05638447-8758-2045-8DF5-C3D7E474819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вертикальный узор 16 на 9</Template>
  <TotalTime>2437</TotalTime>
  <Words>379</Words>
  <Application>Microsoft Office PowerPoint</Application>
  <PresentationFormat>Произвольный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Правила работы  экспертов при организации  региональных мероприятий</vt:lpstr>
      <vt:lpstr>Требования к региональным учебно-тренировочным мероприятиям</vt:lpstr>
      <vt:lpstr>Требования к уровню профессиональных компетенций региональных экспертов</vt:lpstr>
      <vt:lpstr>Схема взаимодействия экспертов на уровне региона и вне</vt:lpstr>
      <vt:lpstr>Правила оценивания работ по направлениям и мероприятиям</vt:lpstr>
      <vt:lpstr>Стандарты проведения региональных подготовительных мероприятий (семинаров, учебно-тренировочных сборов)</vt:lpstr>
      <vt:lpstr>Стандарты проведения региональных отборочных этапов Всероссийской олимпиады по 3D технологиям</vt:lpstr>
      <vt:lpstr>Региональный координатор проекта: Босташвили Алена Владимировна,  (8442) 20-11-55 (доб.1321)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проекта «Инженеры будущего: 3D технологии в образовании» в регионах РФ</dc:title>
  <dc:creator>пользователь Microsoft Office</dc:creator>
  <cp:lastModifiedBy>ОИТ</cp:lastModifiedBy>
  <cp:revision>27</cp:revision>
  <dcterms:created xsi:type="dcterms:W3CDTF">2017-10-08T18:17:04Z</dcterms:created>
  <dcterms:modified xsi:type="dcterms:W3CDTF">2018-02-05T05:29:22Z</dcterms:modified>
</cp:coreProperties>
</file>